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9"/>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ambria" charset="1" panose="02040503050406030204"/>
      <p:regular r:id="rId10"/>
    </p:embeddedFont>
    <p:embeddedFont>
      <p:font typeface="Cambria Bold" charset="1" panose="02040803050406030204"/>
      <p:regular r:id="rId11"/>
    </p:embeddedFont>
    <p:embeddedFont>
      <p:font typeface="Cambria Italics" charset="1" panose="020405030504060A0204"/>
      <p:regular r:id="rId12"/>
    </p:embeddedFont>
    <p:embeddedFont>
      <p:font typeface="Cambria Bold Italics" charset="1" panose="020408030504060A0204"/>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slides/slide1.xml" Type="http://schemas.openxmlformats.org/officeDocument/2006/relationships/slide"/><Relationship Id="rId15" Target="slides/slide2.xml" Type="http://schemas.openxmlformats.org/officeDocument/2006/relationships/slide"/><Relationship Id="rId16" Target="slides/slide3.xml" Type="http://schemas.openxmlformats.org/officeDocument/2006/relationships/slide"/><Relationship Id="rId17" Target="slides/slide4.xml" Type="http://schemas.openxmlformats.org/officeDocument/2006/relationships/slide"/><Relationship Id="rId18" Target="slides/slide5.xml" Type="http://schemas.openxmlformats.org/officeDocument/2006/relationships/slide"/><Relationship Id="rId19" Target="slides/slide6.xml" Type="http://schemas.openxmlformats.org/officeDocument/2006/relationships/slide"/><Relationship Id="rId2" Target="presProps.xml" Type="http://schemas.openxmlformats.org/officeDocument/2006/relationships/presProps"/><Relationship Id="rId20" Target="slides/slide7.xml" Type="http://schemas.openxmlformats.org/officeDocument/2006/relationships/slide"/><Relationship Id="rId21" Target="slides/slide8.xml" Type="http://schemas.openxmlformats.org/officeDocument/2006/relationships/slide"/><Relationship Id="rId22" Target="slides/slide9.xml" Type="http://schemas.openxmlformats.org/officeDocument/2006/relationships/slide"/><Relationship Id="rId23" Target="slides/slide10.xml" Type="http://schemas.openxmlformats.org/officeDocument/2006/relationships/slide"/><Relationship Id="rId24" Target="slides/slide11.xml" Type="http://schemas.openxmlformats.org/officeDocument/2006/relationships/slide"/><Relationship Id="rId25" Target="slides/slide12.xml" Type="http://schemas.openxmlformats.org/officeDocument/2006/relationships/slide"/><Relationship Id="rId26" Target="slides/slide13.xml" Type="http://schemas.openxmlformats.org/officeDocument/2006/relationships/slide"/><Relationship Id="rId27" Target="slides/slide14.xml" Type="http://schemas.openxmlformats.org/officeDocument/2006/relationships/slide"/><Relationship Id="rId28" Target="slides/slide15.xml" Type="http://schemas.openxmlformats.org/officeDocument/2006/relationships/slide"/><Relationship Id="rId29" Target="notesMasters/notesMaster1.xml" Type="http://schemas.openxmlformats.org/officeDocument/2006/relationships/notesMaster"/><Relationship Id="rId3" Target="viewProps.xml" Type="http://schemas.openxmlformats.org/officeDocument/2006/relationships/viewProps"/><Relationship Id="rId30" Target="theme/theme2.xml" Type="http://schemas.openxmlformats.org/officeDocument/2006/relationships/theme"/><Relationship Id="rId31" Target="notesSlides/notesSlide1.xml" Type="http://schemas.openxmlformats.org/officeDocument/2006/relationships/notesSlide"/><Relationship Id="rId32" Target="notesSlides/notesSlide2.xml" Type="http://schemas.openxmlformats.org/officeDocument/2006/relationships/notesSlide"/><Relationship Id="rId33" Target="notesSlides/notesSlide3.xml" Type="http://schemas.openxmlformats.org/officeDocument/2006/relationships/notesSlide"/><Relationship Id="rId34" Target="notesSlides/notesSlide4.xml" Type="http://schemas.openxmlformats.org/officeDocument/2006/relationships/notesSlide"/><Relationship Id="rId35" Target="notesSlides/notesSlide5.xml" Type="http://schemas.openxmlformats.org/officeDocument/2006/relationships/notesSlide"/><Relationship Id="rId36" Target="notesSlides/notesSlide6.xml" Type="http://schemas.openxmlformats.org/officeDocument/2006/relationships/notesSlide"/><Relationship Id="rId37" Target="notesSlides/notesSlide7.xml" Type="http://schemas.openxmlformats.org/officeDocument/2006/relationships/notesSlide"/><Relationship Id="rId38" Target="notesSlides/notesSlide8.xml" Type="http://schemas.openxmlformats.org/officeDocument/2006/relationships/notesSlide"/><Relationship Id="rId39" Target="notesSlides/notesSlide9.xml" Type="http://schemas.openxmlformats.org/officeDocument/2006/relationships/notesSlide"/><Relationship Id="rId4" Target="theme/theme1.xml" Type="http://schemas.openxmlformats.org/officeDocument/2006/relationships/theme"/><Relationship Id="rId40" Target="notesSlides/notesSlide10.xml" Type="http://schemas.openxmlformats.org/officeDocument/2006/relationships/notesSlide"/><Relationship Id="rId41" Target="notesSlides/notesSlide11.xml" Type="http://schemas.openxmlformats.org/officeDocument/2006/relationships/notesSlide"/><Relationship Id="rId42" Target="notesSlides/notesSlide12.xml" Type="http://schemas.openxmlformats.org/officeDocument/2006/relationships/note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8.png" Type="http://schemas.openxmlformats.org/officeDocument/2006/relationships/image"/><Relationship Id="rId6" Target="../media/image19.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0.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 Id="rId7" Target="../media/image23.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png" Type="http://schemas.openxmlformats.org/officeDocument/2006/relationships/image"/><Relationship Id="rId4" Target="../media/image14.jpeg" Type="http://schemas.openxmlformats.org/officeDocument/2006/relationships/image"/><Relationship Id="rId5" Target="https://youtu.be/cWr2jrBwLsY" TargetMode="External" Type="http://schemas.openxmlformats.org/officeDocument/2006/relationships/video"/></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4.png" Type="http://schemas.openxmlformats.org/officeDocument/2006/relationships/image"/><Relationship Id="rId4" Target="../media/image2.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png" Type="http://schemas.openxmlformats.org/officeDocument/2006/relationships/image"/><Relationship Id="rId4" Target="../media/image25.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8.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11.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4.jpeg" Type="http://schemas.openxmlformats.org/officeDocument/2006/relationships/image"/><Relationship Id="rId6" Target="https://youtu.be/q5pzVJ197dc" TargetMode="External" Type="http://schemas.openxmlformats.org/officeDocument/2006/relationships/video"/></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7.png" Type="http://schemas.openxmlformats.org/officeDocument/2006/relationships/image"/><Relationship Id="rId6" Target="https://www.liveworksheets.com/no1567477pl" TargetMode="External" Type="http://schemas.openxmlformats.org/officeDocument/2006/relationships/hyperlink"/></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AC090"/>
        </a:solidFill>
      </p:bgPr>
    </p:bg>
    <p:spTree>
      <p:nvGrpSpPr>
        <p:cNvPr id="1" name=""/>
        <p:cNvGrpSpPr/>
        <p:nvPr/>
      </p:nvGrpSpPr>
      <p:grpSpPr>
        <a:xfrm>
          <a:off x="0" y="0"/>
          <a:ext cx="0" cy="0"/>
          <a:chOff x="0" y="0"/>
          <a:chExt cx="0" cy="0"/>
        </a:xfrm>
      </p:grpSpPr>
      <p:sp>
        <p:nvSpPr>
          <p:cNvPr name="Freeform 2" id="2"/>
          <p:cNvSpPr/>
          <p:nvPr/>
        </p:nvSpPr>
        <p:spPr>
          <a:xfrm flipH="false" flipV="false" rot="0">
            <a:off x="15851544" y="354999"/>
            <a:ext cx="2148469" cy="1298612"/>
          </a:xfrm>
          <a:custGeom>
            <a:avLst/>
            <a:gdLst/>
            <a:ahLst/>
            <a:cxnLst/>
            <a:rect r="r" b="b" t="t" l="l"/>
            <a:pathLst>
              <a:path h="1298612" w="2148469">
                <a:moveTo>
                  <a:pt x="0" y="0"/>
                </a:moveTo>
                <a:lnTo>
                  <a:pt x="2148469" y="0"/>
                </a:lnTo>
                <a:lnTo>
                  <a:pt x="2148469" y="1298612"/>
                </a:lnTo>
                <a:lnTo>
                  <a:pt x="0" y="1298612"/>
                </a:lnTo>
                <a:lnTo>
                  <a:pt x="0" y="0"/>
                </a:lnTo>
                <a:close/>
              </a:path>
            </a:pathLst>
          </a:custGeom>
          <a:blipFill>
            <a:blip r:embed="rId3"/>
            <a:stretch>
              <a:fillRect l="0" t="0" r="0" b="-23"/>
            </a:stretch>
          </a:blipFill>
        </p:spPr>
      </p:sp>
      <p:sp>
        <p:nvSpPr>
          <p:cNvPr name="Freeform 3" id="3"/>
          <p:cNvSpPr/>
          <p:nvPr/>
        </p:nvSpPr>
        <p:spPr>
          <a:xfrm flipH="false" flipV="false" rot="0">
            <a:off x="241298" y="223009"/>
            <a:ext cx="1308102" cy="1370891"/>
          </a:xfrm>
          <a:custGeom>
            <a:avLst/>
            <a:gdLst/>
            <a:ahLst/>
            <a:cxnLst/>
            <a:rect r="r" b="b" t="t" l="l"/>
            <a:pathLst>
              <a:path h="1370891" w="1308102">
                <a:moveTo>
                  <a:pt x="0" y="0"/>
                </a:moveTo>
                <a:lnTo>
                  <a:pt x="1308102" y="0"/>
                </a:lnTo>
                <a:lnTo>
                  <a:pt x="1308102" y="1370891"/>
                </a:lnTo>
                <a:lnTo>
                  <a:pt x="0" y="1370891"/>
                </a:lnTo>
                <a:lnTo>
                  <a:pt x="0" y="0"/>
                </a:lnTo>
                <a:close/>
              </a:path>
            </a:pathLst>
          </a:custGeom>
          <a:blipFill>
            <a:blip r:embed="rId4"/>
            <a:stretch>
              <a:fillRect l="0" t="0" r="0" b="0"/>
            </a:stretch>
          </a:blipFill>
        </p:spPr>
      </p:sp>
      <p:grpSp>
        <p:nvGrpSpPr>
          <p:cNvPr name="Group 4" id="4"/>
          <p:cNvGrpSpPr/>
          <p:nvPr/>
        </p:nvGrpSpPr>
        <p:grpSpPr>
          <a:xfrm rot="0">
            <a:off x="15782544" y="0"/>
            <a:ext cx="2505456" cy="10287000"/>
            <a:chOff x="0" y="0"/>
            <a:chExt cx="3340608" cy="13716000"/>
          </a:xfrm>
        </p:grpSpPr>
        <p:sp>
          <p:nvSpPr>
            <p:cNvPr name="Freeform 5" id="5"/>
            <p:cNvSpPr/>
            <p:nvPr/>
          </p:nvSpPr>
          <p:spPr>
            <a:xfrm flipH="false" flipV="false" rot="0">
              <a:off x="0" y="0"/>
              <a:ext cx="3340608" cy="13716000"/>
            </a:xfrm>
            <a:custGeom>
              <a:avLst/>
              <a:gdLst/>
              <a:ahLst/>
              <a:cxnLst/>
              <a:rect r="r" b="b" t="t" l="l"/>
              <a:pathLst>
                <a:path h="13716000" w="3340608">
                  <a:moveTo>
                    <a:pt x="0" y="0"/>
                  </a:moveTo>
                  <a:lnTo>
                    <a:pt x="3340608" y="0"/>
                  </a:lnTo>
                  <a:lnTo>
                    <a:pt x="3340608" y="13716000"/>
                  </a:lnTo>
                  <a:lnTo>
                    <a:pt x="0" y="13716000"/>
                  </a:lnTo>
                  <a:close/>
                </a:path>
              </a:pathLst>
            </a:custGeom>
            <a:solidFill>
              <a:srgbClr val="FFFFFF"/>
            </a:solidFill>
          </p:spPr>
        </p:sp>
      </p:grpSp>
      <p:sp>
        <p:nvSpPr>
          <p:cNvPr name="TextBox 6" id="6"/>
          <p:cNvSpPr txBox="true"/>
          <p:nvPr/>
        </p:nvSpPr>
        <p:spPr>
          <a:xfrm rot="0">
            <a:off x="106680" y="1329217"/>
            <a:ext cx="15697200" cy="994410"/>
          </a:xfrm>
          <a:prstGeom prst="rect">
            <a:avLst/>
          </a:prstGeom>
        </p:spPr>
        <p:txBody>
          <a:bodyPr anchor="t" rtlCol="false" tIns="0" lIns="0" bIns="0" rIns="0">
            <a:spAutoFit/>
          </a:bodyPr>
          <a:lstStyle/>
          <a:p>
            <a:pPr algn="ctr">
              <a:lnSpc>
                <a:spcPts val="2160"/>
              </a:lnSpc>
            </a:pPr>
            <a:r>
              <a:rPr lang="en-US" sz="1800">
                <a:solidFill>
                  <a:srgbClr val="020301"/>
                </a:solidFill>
                <a:latin typeface="Cambria Bold"/>
              </a:rPr>
              <a:t>an International CBSE Finger Print School </a:t>
            </a:r>
          </a:p>
          <a:p>
            <a:pPr algn="ctr">
              <a:lnSpc>
                <a:spcPts val="2160"/>
              </a:lnSpc>
            </a:pPr>
          </a:p>
          <a:p>
            <a:pPr algn="ctr">
              <a:lnSpc>
                <a:spcPts val="2160"/>
              </a:lnSpc>
            </a:pPr>
            <a:r>
              <a:rPr lang="en-US" sz="1800">
                <a:solidFill>
                  <a:srgbClr val="020301"/>
                </a:solidFill>
                <a:latin typeface="Cambria Bold"/>
              </a:rPr>
              <a:t>Coimbatore</a:t>
            </a:r>
          </a:p>
          <a:p>
            <a:pPr algn="ctr">
              <a:lnSpc>
                <a:spcPts val="2160"/>
              </a:lnSpc>
            </a:pPr>
          </a:p>
        </p:txBody>
      </p:sp>
      <p:sp>
        <p:nvSpPr>
          <p:cNvPr name="Freeform 7" id="7"/>
          <p:cNvSpPr/>
          <p:nvPr/>
        </p:nvSpPr>
        <p:spPr>
          <a:xfrm flipH="false" flipV="false" rot="0">
            <a:off x="16184880" y="409863"/>
            <a:ext cx="1741981" cy="1071465"/>
          </a:xfrm>
          <a:custGeom>
            <a:avLst/>
            <a:gdLst/>
            <a:ahLst/>
            <a:cxnLst/>
            <a:rect r="r" b="b" t="t" l="l"/>
            <a:pathLst>
              <a:path h="1071465" w="1741981">
                <a:moveTo>
                  <a:pt x="0" y="0"/>
                </a:moveTo>
                <a:lnTo>
                  <a:pt x="1741981" y="0"/>
                </a:lnTo>
                <a:lnTo>
                  <a:pt x="1741981" y="1071465"/>
                </a:lnTo>
                <a:lnTo>
                  <a:pt x="0" y="1071465"/>
                </a:lnTo>
                <a:lnTo>
                  <a:pt x="0" y="0"/>
                </a:lnTo>
                <a:close/>
              </a:path>
            </a:pathLst>
          </a:custGeom>
          <a:blipFill>
            <a:blip r:embed="rId3"/>
            <a:stretch>
              <a:fillRect l="0" t="0" r="-1738" b="0"/>
            </a:stretch>
          </a:blipFill>
        </p:spPr>
      </p:sp>
      <p:sp>
        <p:nvSpPr>
          <p:cNvPr name="Freeform 8" id="8"/>
          <p:cNvSpPr/>
          <p:nvPr/>
        </p:nvSpPr>
        <p:spPr>
          <a:xfrm flipH="false" flipV="false" rot="0">
            <a:off x="241298" y="223009"/>
            <a:ext cx="1308102" cy="1370891"/>
          </a:xfrm>
          <a:custGeom>
            <a:avLst/>
            <a:gdLst/>
            <a:ahLst/>
            <a:cxnLst/>
            <a:rect r="r" b="b" t="t" l="l"/>
            <a:pathLst>
              <a:path h="1370891" w="1308102">
                <a:moveTo>
                  <a:pt x="0" y="0"/>
                </a:moveTo>
                <a:lnTo>
                  <a:pt x="1308102" y="0"/>
                </a:lnTo>
                <a:lnTo>
                  <a:pt x="1308102" y="1370891"/>
                </a:lnTo>
                <a:lnTo>
                  <a:pt x="0" y="1370891"/>
                </a:lnTo>
                <a:lnTo>
                  <a:pt x="0" y="0"/>
                </a:lnTo>
                <a:close/>
              </a:path>
            </a:pathLst>
          </a:custGeom>
          <a:blipFill>
            <a:blip r:embed="rId4"/>
            <a:stretch>
              <a:fillRect l="0" t="0" r="0" b="0"/>
            </a:stretch>
          </a:blipFill>
        </p:spPr>
      </p:sp>
      <p:sp>
        <p:nvSpPr>
          <p:cNvPr name="Freeform 9" id="9"/>
          <p:cNvSpPr/>
          <p:nvPr/>
        </p:nvSpPr>
        <p:spPr>
          <a:xfrm flipH="false" flipV="false" rot="0">
            <a:off x="5475418" y="487679"/>
            <a:ext cx="4706436" cy="883921"/>
          </a:xfrm>
          <a:custGeom>
            <a:avLst/>
            <a:gdLst/>
            <a:ahLst/>
            <a:cxnLst/>
            <a:rect r="r" b="b" t="t" l="l"/>
            <a:pathLst>
              <a:path h="883921" w="4706436">
                <a:moveTo>
                  <a:pt x="0" y="0"/>
                </a:moveTo>
                <a:lnTo>
                  <a:pt x="4706436" y="0"/>
                </a:lnTo>
                <a:lnTo>
                  <a:pt x="4706436" y="883921"/>
                </a:lnTo>
                <a:lnTo>
                  <a:pt x="0" y="883921"/>
                </a:lnTo>
                <a:lnTo>
                  <a:pt x="0" y="0"/>
                </a:lnTo>
                <a:close/>
              </a:path>
            </a:pathLst>
          </a:custGeom>
          <a:blipFill>
            <a:blip r:embed="rId5"/>
            <a:stretch>
              <a:fillRect l="5810" t="6896" r="-1271" b="-51897"/>
            </a:stretch>
          </a:blipFill>
        </p:spPr>
      </p:sp>
      <p:sp>
        <p:nvSpPr>
          <p:cNvPr name="Freeform 10" id="10"/>
          <p:cNvSpPr/>
          <p:nvPr/>
        </p:nvSpPr>
        <p:spPr>
          <a:xfrm flipH="false" flipV="false" rot="0">
            <a:off x="8833008" y="3226784"/>
            <a:ext cx="8426292" cy="4952515"/>
          </a:xfrm>
          <a:custGeom>
            <a:avLst/>
            <a:gdLst/>
            <a:ahLst/>
            <a:cxnLst/>
            <a:rect r="r" b="b" t="t" l="l"/>
            <a:pathLst>
              <a:path h="4952515" w="8426292">
                <a:moveTo>
                  <a:pt x="0" y="0"/>
                </a:moveTo>
                <a:lnTo>
                  <a:pt x="8426292" y="0"/>
                </a:lnTo>
                <a:lnTo>
                  <a:pt x="8426292" y="4952515"/>
                </a:lnTo>
                <a:lnTo>
                  <a:pt x="0" y="4952515"/>
                </a:lnTo>
                <a:lnTo>
                  <a:pt x="0" y="0"/>
                </a:lnTo>
                <a:close/>
              </a:path>
            </a:pathLst>
          </a:custGeom>
          <a:blipFill>
            <a:blip r:embed="rId6"/>
            <a:stretch>
              <a:fillRect l="0" t="0" r="0" b="-16485"/>
            </a:stretch>
          </a:blipFill>
        </p:spPr>
      </p:sp>
      <p:sp>
        <p:nvSpPr>
          <p:cNvPr name="Freeform 11" id="11"/>
          <p:cNvSpPr/>
          <p:nvPr/>
        </p:nvSpPr>
        <p:spPr>
          <a:xfrm flipH="false" flipV="false" rot="0">
            <a:off x="196715" y="3226784"/>
            <a:ext cx="8636293" cy="3211611"/>
          </a:xfrm>
          <a:custGeom>
            <a:avLst/>
            <a:gdLst/>
            <a:ahLst/>
            <a:cxnLst/>
            <a:rect r="r" b="b" t="t" l="l"/>
            <a:pathLst>
              <a:path h="3211611" w="8636293">
                <a:moveTo>
                  <a:pt x="0" y="0"/>
                </a:moveTo>
                <a:lnTo>
                  <a:pt x="8636293" y="0"/>
                </a:lnTo>
                <a:lnTo>
                  <a:pt x="8636293" y="3211611"/>
                </a:lnTo>
                <a:lnTo>
                  <a:pt x="0" y="3211611"/>
                </a:lnTo>
                <a:lnTo>
                  <a:pt x="0" y="0"/>
                </a:lnTo>
                <a:close/>
              </a:path>
            </a:pathLst>
          </a:custGeom>
          <a:blipFill>
            <a:blip r:embed="rId7"/>
            <a:stretch>
              <a:fillRect l="0" t="-65328" r="0" b="0"/>
            </a:stretch>
          </a:blipFill>
        </p:spPr>
      </p:sp>
      <p:sp>
        <p:nvSpPr>
          <p:cNvPr name="Freeform 12" id="12"/>
          <p:cNvSpPr/>
          <p:nvPr/>
        </p:nvSpPr>
        <p:spPr>
          <a:xfrm flipH="false" flipV="false" rot="0">
            <a:off x="2974800" y="6438395"/>
            <a:ext cx="3829512" cy="1267413"/>
          </a:xfrm>
          <a:custGeom>
            <a:avLst/>
            <a:gdLst/>
            <a:ahLst/>
            <a:cxnLst/>
            <a:rect r="r" b="b" t="t" l="l"/>
            <a:pathLst>
              <a:path h="1267413" w="3829512">
                <a:moveTo>
                  <a:pt x="0" y="0"/>
                </a:moveTo>
                <a:lnTo>
                  <a:pt x="3829512" y="0"/>
                </a:lnTo>
                <a:lnTo>
                  <a:pt x="3829512" y="1267413"/>
                </a:lnTo>
                <a:lnTo>
                  <a:pt x="0" y="1267413"/>
                </a:lnTo>
                <a:lnTo>
                  <a:pt x="0" y="0"/>
                </a:lnTo>
                <a:close/>
              </a:path>
            </a:pathLst>
          </a:custGeom>
          <a:blipFill>
            <a:blip r:embed="rId8"/>
            <a:stretch>
              <a:fillRect l="-188308" t="0" r="0" b="-79065"/>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851544" y="354999"/>
            <a:ext cx="2148469" cy="1298612"/>
          </a:xfrm>
          <a:custGeom>
            <a:avLst/>
            <a:gdLst/>
            <a:ahLst/>
            <a:cxnLst/>
            <a:rect r="r" b="b" t="t" l="l"/>
            <a:pathLst>
              <a:path h="1298612" w="2148469">
                <a:moveTo>
                  <a:pt x="0" y="0"/>
                </a:moveTo>
                <a:lnTo>
                  <a:pt x="2148469" y="0"/>
                </a:lnTo>
                <a:lnTo>
                  <a:pt x="2148469" y="1298612"/>
                </a:lnTo>
                <a:lnTo>
                  <a:pt x="0" y="1298612"/>
                </a:lnTo>
                <a:lnTo>
                  <a:pt x="0" y="0"/>
                </a:lnTo>
                <a:close/>
              </a:path>
            </a:pathLst>
          </a:custGeom>
          <a:blipFill>
            <a:blip r:embed="rId3"/>
            <a:stretch>
              <a:fillRect l="0" t="0" r="0" b="-23"/>
            </a:stretch>
          </a:blipFill>
        </p:spPr>
      </p:sp>
      <p:sp>
        <p:nvSpPr>
          <p:cNvPr name="Freeform 3" id="3"/>
          <p:cNvSpPr/>
          <p:nvPr/>
        </p:nvSpPr>
        <p:spPr>
          <a:xfrm flipH="false" flipV="false" rot="0">
            <a:off x="241298" y="223009"/>
            <a:ext cx="1308102" cy="1370891"/>
          </a:xfrm>
          <a:custGeom>
            <a:avLst/>
            <a:gdLst/>
            <a:ahLst/>
            <a:cxnLst/>
            <a:rect r="r" b="b" t="t" l="l"/>
            <a:pathLst>
              <a:path h="1370891" w="1308102">
                <a:moveTo>
                  <a:pt x="0" y="0"/>
                </a:moveTo>
                <a:lnTo>
                  <a:pt x="1308102" y="0"/>
                </a:lnTo>
                <a:lnTo>
                  <a:pt x="1308102" y="1370891"/>
                </a:lnTo>
                <a:lnTo>
                  <a:pt x="0" y="1370891"/>
                </a:lnTo>
                <a:lnTo>
                  <a:pt x="0" y="0"/>
                </a:lnTo>
                <a:close/>
              </a:path>
            </a:pathLst>
          </a:custGeom>
          <a:blipFill>
            <a:blip r:embed="rId4"/>
            <a:stretch>
              <a:fillRect l="0" t="0" r="0" b="0"/>
            </a:stretch>
          </a:blipFill>
        </p:spPr>
      </p:sp>
      <p:grpSp>
        <p:nvGrpSpPr>
          <p:cNvPr name="Group 4" id="4"/>
          <p:cNvGrpSpPr/>
          <p:nvPr/>
        </p:nvGrpSpPr>
        <p:grpSpPr>
          <a:xfrm rot="0">
            <a:off x="7284019" y="9251434"/>
            <a:ext cx="11003981" cy="1035566"/>
            <a:chOff x="0" y="0"/>
            <a:chExt cx="14671975" cy="1380755"/>
          </a:xfrm>
        </p:grpSpPr>
        <p:sp>
          <p:nvSpPr>
            <p:cNvPr name="Freeform 5" id="5"/>
            <p:cNvSpPr/>
            <p:nvPr/>
          </p:nvSpPr>
          <p:spPr>
            <a:xfrm flipH="false" flipV="false" rot="0">
              <a:off x="0" y="0"/>
              <a:ext cx="14671929" cy="1380744"/>
            </a:xfrm>
            <a:custGeom>
              <a:avLst/>
              <a:gdLst/>
              <a:ahLst/>
              <a:cxnLst/>
              <a:rect r="r" b="b" t="t" l="l"/>
              <a:pathLst>
                <a:path h="1380744" w="14671929">
                  <a:moveTo>
                    <a:pt x="0" y="0"/>
                  </a:moveTo>
                  <a:lnTo>
                    <a:pt x="14671929" y="0"/>
                  </a:lnTo>
                  <a:lnTo>
                    <a:pt x="14671929" y="1380744"/>
                  </a:lnTo>
                  <a:lnTo>
                    <a:pt x="0" y="1380744"/>
                  </a:lnTo>
                  <a:close/>
                </a:path>
              </a:pathLst>
            </a:custGeom>
            <a:solidFill>
              <a:srgbClr val="F79646"/>
            </a:solidFill>
          </p:spPr>
        </p:sp>
      </p:grpSp>
      <p:grpSp>
        <p:nvGrpSpPr>
          <p:cNvPr name="Group 6" id="6"/>
          <p:cNvGrpSpPr/>
          <p:nvPr/>
        </p:nvGrpSpPr>
        <p:grpSpPr>
          <a:xfrm rot="0">
            <a:off x="741448" y="2838450"/>
            <a:ext cx="47625" cy="6419850"/>
            <a:chOff x="0" y="0"/>
            <a:chExt cx="63500" cy="8559800"/>
          </a:xfrm>
        </p:grpSpPr>
        <p:sp>
          <p:nvSpPr>
            <p:cNvPr name="Freeform 7" id="7"/>
            <p:cNvSpPr/>
            <p:nvPr/>
          </p:nvSpPr>
          <p:spPr>
            <a:xfrm flipH="false" flipV="false" rot="0">
              <a:off x="0" y="0"/>
              <a:ext cx="63500" cy="8559800"/>
            </a:xfrm>
            <a:custGeom>
              <a:avLst/>
              <a:gdLst/>
              <a:ahLst/>
              <a:cxnLst/>
              <a:rect r="r" b="b" t="t" l="l"/>
              <a:pathLst>
                <a:path h="8559800" w="63500">
                  <a:moveTo>
                    <a:pt x="0" y="0"/>
                  </a:moveTo>
                  <a:lnTo>
                    <a:pt x="63500" y="0"/>
                  </a:lnTo>
                  <a:lnTo>
                    <a:pt x="63500" y="8559800"/>
                  </a:lnTo>
                  <a:lnTo>
                    <a:pt x="0" y="8559800"/>
                  </a:lnTo>
                  <a:close/>
                </a:path>
              </a:pathLst>
            </a:custGeom>
            <a:solidFill>
              <a:srgbClr val="5F8368"/>
            </a:solidFill>
          </p:spPr>
        </p:sp>
      </p:grpSp>
      <p:sp>
        <p:nvSpPr>
          <p:cNvPr name="Freeform 8" id="8"/>
          <p:cNvSpPr/>
          <p:nvPr/>
        </p:nvSpPr>
        <p:spPr>
          <a:xfrm flipH="false" flipV="false" rot="0">
            <a:off x="1908222" y="1179917"/>
            <a:ext cx="5815650" cy="4978005"/>
          </a:xfrm>
          <a:custGeom>
            <a:avLst/>
            <a:gdLst/>
            <a:ahLst/>
            <a:cxnLst/>
            <a:rect r="r" b="b" t="t" l="l"/>
            <a:pathLst>
              <a:path h="4978005" w="5815650">
                <a:moveTo>
                  <a:pt x="0" y="0"/>
                </a:moveTo>
                <a:lnTo>
                  <a:pt x="5815650" y="0"/>
                </a:lnTo>
                <a:lnTo>
                  <a:pt x="5815650" y="4978005"/>
                </a:lnTo>
                <a:lnTo>
                  <a:pt x="0" y="4978005"/>
                </a:lnTo>
                <a:lnTo>
                  <a:pt x="0" y="0"/>
                </a:lnTo>
                <a:close/>
              </a:path>
            </a:pathLst>
          </a:custGeom>
          <a:blipFill>
            <a:blip r:embed="rId5"/>
            <a:stretch>
              <a:fillRect l="0" t="0" r="0" b="0"/>
            </a:stretch>
          </a:blipFill>
        </p:spPr>
      </p:sp>
      <p:sp>
        <p:nvSpPr>
          <p:cNvPr name="Freeform 9" id="9"/>
          <p:cNvSpPr/>
          <p:nvPr/>
        </p:nvSpPr>
        <p:spPr>
          <a:xfrm flipH="false" flipV="false" rot="0">
            <a:off x="2185639" y="6534496"/>
            <a:ext cx="5688316" cy="2530544"/>
          </a:xfrm>
          <a:custGeom>
            <a:avLst/>
            <a:gdLst/>
            <a:ahLst/>
            <a:cxnLst/>
            <a:rect r="r" b="b" t="t" l="l"/>
            <a:pathLst>
              <a:path h="2530544" w="5688316">
                <a:moveTo>
                  <a:pt x="0" y="0"/>
                </a:moveTo>
                <a:lnTo>
                  <a:pt x="5688316" y="0"/>
                </a:lnTo>
                <a:lnTo>
                  <a:pt x="5688316" y="2530544"/>
                </a:lnTo>
                <a:lnTo>
                  <a:pt x="0" y="2530544"/>
                </a:lnTo>
                <a:lnTo>
                  <a:pt x="0" y="0"/>
                </a:lnTo>
                <a:close/>
              </a:path>
            </a:pathLst>
          </a:custGeom>
          <a:blipFill>
            <a:blip r:embed="rId6"/>
            <a:stretch>
              <a:fillRect l="0" t="0" r="0" b="0"/>
            </a:stretch>
          </a:blipFill>
        </p:spPr>
      </p:sp>
      <p:sp>
        <p:nvSpPr>
          <p:cNvPr name="TextBox 10" id="10"/>
          <p:cNvSpPr txBox="true"/>
          <p:nvPr/>
        </p:nvSpPr>
        <p:spPr>
          <a:xfrm rot="0">
            <a:off x="15331425" y="9685000"/>
            <a:ext cx="1950750" cy="273725"/>
          </a:xfrm>
          <a:prstGeom prst="rect">
            <a:avLst/>
          </a:prstGeom>
        </p:spPr>
        <p:txBody>
          <a:bodyPr anchor="t" rtlCol="false" tIns="0" lIns="0" bIns="0" rIns="0">
            <a:spAutoFit/>
          </a:bodyPr>
          <a:lstStyle/>
          <a:p>
            <a:pPr algn="r">
              <a:lnSpc>
                <a:spcPts val="1679"/>
              </a:lnSpc>
            </a:pPr>
            <a:r>
              <a:rPr lang="en-US" sz="1399">
                <a:solidFill>
                  <a:srgbClr val="000000"/>
                </a:solidFill>
                <a:latin typeface="Cambria"/>
              </a:rPr>
              <a:t>10/12</a:t>
            </a:r>
          </a:p>
        </p:txBody>
      </p:sp>
      <p:sp>
        <p:nvSpPr>
          <p:cNvPr name="TextBox 11" id="11"/>
          <p:cNvSpPr txBox="true"/>
          <p:nvPr/>
        </p:nvSpPr>
        <p:spPr>
          <a:xfrm rot="0">
            <a:off x="9397854" y="1644086"/>
            <a:ext cx="8602159" cy="8391525"/>
          </a:xfrm>
          <a:prstGeom prst="rect">
            <a:avLst/>
          </a:prstGeom>
        </p:spPr>
        <p:txBody>
          <a:bodyPr anchor="t" rtlCol="false" tIns="0" lIns="0" bIns="0" rIns="0">
            <a:spAutoFit/>
          </a:bodyPr>
          <a:lstStyle/>
          <a:p>
            <a:pPr>
              <a:lnSpc>
                <a:spcPts val="3359"/>
              </a:lnSpc>
              <a:spcBef>
                <a:spcPct val="0"/>
              </a:spcBef>
            </a:pPr>
            <a:r>
              <a:rPr lang="en-US" sz="2799">
                <a:solidFill>
                  <a:srgbClr val="000000"/>
                </a:solidFill>
                <a:latin typeface="Cambria"/>
              </a:rPr>
              <a:t>A dark area or shape produced by a body coming between rays of light and a surface​</a:t>
            </a:r>
          </a:p>
          <a:p>
            <a:pPr>
              <a:lnSpc>
                <a:spcPts val="3359"/>
              </a:lnSpc>
              <a:spcBef>
                <a:spcPct val="0"/>
              </a:spcBef>
            </a:pPr>
          </a:p>
          <a:p>
            <a:pPr>
              <a:lnSpc>
                <a:spcPts val="3359"/>
              </a:lnSpc>
              <a:spcBef>
                <a:spcPct val="0"/>
              </a:spcBef>
            </a:pPr>
            <a:r>
              <a:rPr lang="en-US" sz="2799">
                <a:solidFill>
                  <a:srgbClr val="000000"/>
                </a:solidFill>
                <a:latin typeface="Cambria"/>
              </a:rPr>
              <a:t>Few questions ​</a:t>
            </a:r>
          </a:p>
          <a:p>
            <a:pPr>
              <a:lnSpc>
                <a:spcPts val="3359"/>
              </a:lnSpc>
              <a:spcBef>
                <a:spcPct val="0"/>
              </a:spcBef>
            </a:pPr>
          </a:p>
          <a:p>
            <a:pPr>
              <a:lnSpc>
                <a:spcPts val="3359"/>
              </a:lnSpc>
              <a:spcBef>
                <a:spcPct val="0"/>
              </a:spcBef>
            </a:pPr>
            <a:r>
              <a:rPr lang="en-US" sz="2799">
                <a:solidFill>
                  <a:srgbClr val="000000"/>
                </a:solidFill>
                <a:latin typeface="Cambria"/>
              </a:rPr>
              <a:t>1)What is the colour of the shadow? ​</a:t>
            </a:r>
          </a:p>
          <a:p>
            <a:pPr>
              <a:lnSpc>
                <a:spcPts val="3359"/>
              </a:lnSpc>
              <a:spcBef>
                <a:spcPct val="0"/>
              </a:spcBef>
            </a:pPr>
          </a:p>
          <a:p>
            <a:pPr>
              <a:lnSpc>
                <a:spcPts val="3359"/>
              </a:lnSpc>
              <a:spcBef>
                <a:spcPct val="0"/>
              </a:spcBef>
            </a:pPr>
            <a:r>
              <a:rPr lang="en-US" sz="2799">
                <a:solidFill>
                  <a:srgbClr val="000000"/>
                </a:solidFill>
                <a:latin typeface="Cambria"/>
              </a:rPr>
              <a:t>2) Will it’s colour change.​</a:t>
            </a:r>
          </a:p>
          <a:p>
            <a:pPr>
              <a:lnSpc>
                <a:spcPts val="3359"/>
              </a:lnSpc>
              <a:spcBef>
                <a:spcPct val="0"/>
              </a:spcBef>
            </a:pPr>
          </a:p>
          <a:p>
            <a:pPr>
              <a:lnSpc>
                <a:spcPts val="3359"/>
              </a:lnSpc>
              <a:spcBef>
                <a:spcPct val="0"/>
              </a:spcBef>
            </a:pPr>
            <a:r>
              <a:rPr lang="en-US" sz="2799">
                <a:solidFill>
                  <a:srgbClr val="000000"/>
                </a:solidFill>
                <a:latin typeface="Cambria"/>
              </a:rPr>
              <a:t>3) Does it’s shape and size change.​</a:t>
            </a:r>
          </a:p>
          <a:p>
            <a:pPr>
              <a:lnSpc>
                <a:spcPts val="3359"/>
              </a:lnSpc>
              <a:spcBef>
                <a:spcPct val="0"/>
              </a:spcBef>
            </a:pPr>
          </a:p>
          <a:p>
            <a:pPr>
              <a:lnSpc>
                <a:spcPts val="3359"/>
              </a:lnSpc>
              <a:spcBef>
                <a:spcPct val="0"/>
              </a:spcBef>
            </a:pPr>
            <a:r>
              <a:rPr lang="en-US" sz="2799">
                <a:solidFill>
                  <a:srgbClr val="000000"/>
                </a:solidFill>
                <a:latin typeface="Cambria"/>
              </a:rPr>
              <a:t>4) Replace the object with the plastic, how is the image now?​</a:t>
            </a:r>
          </a:p>
          <a:p>
            <a:pPr>
              <a:lnSpc>
                <a:spcPts val="3359"/>
              </a:lnSpc>
              <a:spcBef>
                <a:spcPct val="0"/>
              </a:spcBef>
            </a:pPr>
          </a:p>
          <a:p>
            <a:pPr>
              <a:lnSpc>
                <a:spcPts val="3359"/>
              </a:lnSpc>
              <a:spcBef>
                <a:spcPct val="0"/>
              </a:spcBef>
            </a:pPr>
            <a:r>
              <a:rPr lang="en-US" sz="2799">
                <a:solidFill>
                  <a:srgbClr val="000000"/>
                </a:solidFill>
                <a:latin typeface="Cambria"/>
              </a:rPr>
              <a:t>5) A shadow is formed in the region where ray of light are stopped by an opaque object.​</a:t>
            </a:r>
          </a:p>
          <a:p>
            <a:pPr>
              <a:lnSpc>
                <a:spcPts val="3359"/>
              </a:lnSpc>
              <a:spcBef>
                <a:spcPct val="0"/>
              </a:spcBef>
            </a:pPr>
          </a:p>
          <a:p>
            <a:pPr>
              <a:lnSpc>
                <a:spcPts val="3359"/>
              </a:lnSpc>
              <a:spcBef>
                <a:spcPct val="0"/>
              </a:spcBef>
            </a:pPr>
            <a:r>
              <a:rPr lang="en-US" sz="2799">
                <a:solidFill>
                  <a:srgbClr val="000000"/>
                </a:solidFill>
                <a:latin typeface="Cambria"/>
              </a:rPr>
              <a:t>6) A screen is needed for the shadow formation​</a:t>
            </a:r>
          </a:p>
          <a:p>
            <a:pPr>
              <a:lnSpc>
                <a:spcPts val="3359"/>
              </a:lnSpc>
              <a:spcBef>
                <a:spcPct val="0"/>
              </a:spcBef>
            </a:pPr>
          </a:p>
          <a:p>
            <a:pPr>
              <a:lnSpc>
                <a:spcPts val="3359"/>
              </a:lnSpc>
              <a:spcBef>
                <a:spcPct val="0"/>
              </a:spcBef>
            </a:pPr>
            <a:r>
              <a:rPr lang="en-US" sz="2799">
                <a:solidFill>
                  <a:srgbClr val="000000"/>
                </a:solidFill>
                <a:latin typeface="Cambria"/>
              </a:rPr>
              <a:t>​</a:t>
            </a:r>
          </a:p>
        </p:txBody>
      </p:sp>
      <p:sp>
        <p:nvSpPr>
          <p:cNvPr name="TextBox 12" id="12"/>
          <p:cNvSpPr txBox="true"/>
          <p:nvPr/>
        </p:nvSpPr>
        <p:spPr>
          <a:xfrm rot="0">
            <a:off x="7873955" y="898930"/>
            <a:ext cx="1653034" cy="552450"/>
          </a:xfrm>
          <a:prstGeom prst="rect">
            <a:avLst/>
          </a:prstGeom>
        </p:spPr>
        <p:txBody>
          <a:bodyPr anchor="t" rtlCol="false" tIns="0" lIns="0" bIns="0" rIns="0">
            <a:spAutoFit/>
          </a:bodyPr>
          <a:lstStyle/>
          <a:p>
            <a:pPr algn="ctr">
              <a:lnSpc>
                <a:spcPts val="4319"/>
              </a:lnSpc>
              <a:spcBef>
                <a:spcPct val="0"/>
              </a:spcBef>
            </a:pPr>
            <a:r>
              <a:rPr lang="en-US" sz="3599">
                <a:solidFill>
                  <a:srgbClr val="000000"/>
                </a:solidFill>
                <a:latin typeface="Cambria"/>
              </a:rPr>
              <a:t>Shadow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851544" y="354999"/>
            <a:ext cx="2148469" cy="1298612"/>
          </a:xfrm>
          <a:custGeom>
            <a:avLst/>
            <a:gdLst/>
            <a:ahLst/>
            <a:cxnLst/>
            <a:rect r="r" b="b" t="t" l="l"/>
            <a:pathLst>
              <a:path h="1298612" w="2148469">
                <a:moveTo>
                  <a:pt x="0" y="0"/>
                </a:moveTo>
                <a:lnTo>
                  <a:pt x="2148469" y="0"/>
                </a:lnTo>
                <a:lnTo>
                  <a:pt x="2148469" y="1298612"/>
                </a:lnTo>
                <a:lnTo>
                  <a:pt x="0" y="1298612"/>
                </a:lnTo>
                <a:lnTo>
                  <a:pt x="0" y="0"/>
                </a:lnTo>
                <a:close/>
              </a:path>
            </a:pathLst>
          </a:custGeom>
          <a:blipFill>
            <a:blip r:embed="rId3"/>
            <a:stretch>
              <a:fillRect l="0" t="0" r="0" b="-23"/>
            </a:stretch>
          </a:blipFill>
        </p:spPr>
      </p:sp>
      <p:sp>
        <p:nvSpPr>
          <p:cNvPr name="Freeform 3" id="3"/>
          <p:cNvSpPr/>
          <p:nvPr/>
        </p:nvSpPr>
        <p:spPr>
          <a:xfrm flipH="false" flipV="false" rot="0">
            <a:off x="241298" y="223009"/>
            <a:ext cx="1308102" cy="1370891"/>
          </a:xfrm>
          <a:custGeom>
            <a:avLst/>
            <a:gdLst/>
            <a:ahLst/>
            <a:cxnLst/>
            <a:rect r="r" b="b" t="t" l="l"/>
            <a:pathLst>
              <a:path h="1370891" w="1308102">
                <a:moveTo>
                  <a:pt x="0" y="0"/>
                </a:moveTo>
                <a:lnTo>
                  <a:pt x="1308102" y="0"/>
                </a:lnTo>
                <a:lnTo>
                  <a:pt x="1308102" y="1370891"/>
                </a:lnTo>
                <a:lnTo>
                  <a:pt x="0" y="1370891"/>
                </a:lnTo>
                <a:lnTo>
                  <a:pt x="0" y="0"/>
                </a:lnTo>
                <a:close/>
              </a:path>
            </a:pathLst>
          </a:custGeom>
          <a:blipFill>
            <a:blip r:embed="rId4"/>
            <a:stretch>
              <a:fillRect l="0" t="0" r="0" b="0"/>
            </a:stretch>
          </a:blipFill>
        </p:spPr>
      </p:sp>
      <p:grpSp>
        <p:nvGrpSpPr>
          <p:cNvPr name="Group 4" id="4"/>
          <p:cNvGrpSpPr/>
          <p:nvPr/>
        </p:nvGrpSpPr>
        <p:grpSpPr>
          <a:xfrm rot="0">
            <a:off x="0" y="9258300"/>
            <a:ext cx="10983468" cy="1035566"/>
            <a:chOff x="0" y="0"/>
            <a:chExt cx="14644624" cy="1380755"/>
          </a:xfrm>
        </p:grpSpPr>
        <p:sp>
          <p:nvSpPr>
            <p:cNvPr name="Freeform 5" id="5"/>
            <p:cNvSpPr/>
            <p:nvPr/>
          </p:nvSpPr>
          <p:spPr>
            <a:xfrm flipH="false" flipV="false" rot="0">
              <a:off x="0" y="0"/>
              <a:ext cx="14644624" cy="1380744"/>
            </a:xfrm>
            <a:custGeom>
              <a:avLst/>
              <a:gdLst/>
              <a:ahLst/>
              <a:cxnLst/>
              <a:rect r="r" b="b" t="t" l="l"/>
              <a:pathLst>
                <a:path h="1380744" w="14644624">
                  <a:moveTo>
                    <a:pt x="0" y="0"/>
                  </a:moveTo>
                  <a:lnTo>
                    <a:pt x="14644624" y="0"/>
                  </a:lnTo>
                  <a:lnTo>
                    <a:pt x="14644624" y="1380744"/>
                  </a:lnTo>
                  <a:lnTo>
                    <a:pt x="0" y="1380744"/>
                  </a:lnTo>
                  <a:close/>
                </a:path>
              </a:pathLst>
            </a:custGeom>
            <a:solidFill>
              <a:srgbClr val="F79646"/>
            </a:solidFill>
          </p:spPr>
        </p:sp>
      </p:grpSp>
      <p:grpSp>
        <p:nvGrpSpPr>
          <p:cNvPr name="Group 6" id="6"/>
          <p:cNvGrpSpPr/>
          <p:nvPr/>
        </p:nvGrpSpPr>
        <p:grpSpPr>
          <a:xfrm rot="0">
            <a:off x="17373598" y="2534150"/>
            <a:ext cx="47700" cy="6420000"/>
            <a:chOff x="0" y="0"/>
            <a:chExt cx="63600" cy="8560000"/>
          </a:xfrm>
        </p:grpSpPr>
        <p:sp>
          <p:nvSpPr>
            <p:cNvPr name="Freeform 7" id="7"/>
            <p:cNvSpPr/>
            <p:nvPr/>
          </p:nvSpPr>
          <p:spPr>
            <a:xfrm flipH="false" flipV="false" rot="0">
              <a:off x="0" y="0"/>
              <a:ext cx="63627" cy="8560054"/>
            </a:xfrm>
            <a:custGeom>
              <a:avLst/>
              <a:gdLst/>
              <a:ahLst/>
              <a:cxnLst/>
              <a:rect r="r" b="b" t="t" l="l"/>
              <a:pathLst>
                <a:path h="8560054" w="63627">
                  <a:moveTo>
                    <a:pt x="0" y="0"/>
                  </a:moveTo>
                  <a:lnTo>
                    <a:pt x="63627" y="0"/>
                  </a:lnTo>
                  <a:lnTo>
                    <a:pt x="63627" y="8560054"/>
                  </a:lnTo>
                  <a:lnTo>
                    <a:pt x="0" y="8560054"/>
                  </a:lnTo>
                  <a:close/>
                </a:path>
              </a:pathLst>
            </a:custGeom>
            <a:solidFill>
              <a:srgbClr val="5F8368"/>
            </a:solidFill>
          </p:spPr>
        </p:sp>
      </p:grpSp>
      <p:sp>
        <p:nvSpPr>
          <p:cNvPr name="Freeform 8" id="8"/>
          <p:cNvSpPr/>
          <p:nvPr/>
        </p:nvSpPr>
        <p:spPr>
          <a:xfrm flipH="false" flipV="false" rot="0">
            <a:off x="8058327" y="2477746"/>
            <a:ext cx="9200973" cy="5750608"/>
          </a:xfrm>
          <a:custGeom>
            <a:avLst/>
            <a:gdLst/>
            <a:ahLst/>
            <a:cxnLst/>
            <a:rect r="r" b="b" t="t" l="l"/>
            <a:pathLst>
              <a:path h="5750608" w="9200973">
                <a:moveTo>
                  <a:pt x="0" y="0"/>
                </a:moveTo>
                <a:lnTo>
                  <a:pt x="9200973" y="0"/>
                </a:lnTo>
                <a:lnTo>
                  <a:pt x="9200973" y="5750608"/>
                </a:lnTo>
                <a:lnTo>
                  <a:pt x="0" y="5750608"/>
                </a:lnTo>
                <a:lnTo>
                  <a:pt x="0" y="0"/>
                </a:lnTo>
                <a:close/>
              </a:path>
            </a:pathLst>
          </a:custGeom>
          <a:blipFill>
            <a:blip r:embed="rId5"/>
            <a:stretch>
              <a:fillRect l="0" t="0" r="0" b="0"/>
            </a:stretch>
          </a:blipFill>
        </p:spPr>
      </p:sp>
      <p:sp>
        <p:nvSpPr>
          <p:cNvPr name="TextBox 9" id="9"/>
          <p:cNvSpPr txBox="true"/>
          <p:nvPr/>
        </p:nvSpPr>
        <p:spPr>
          <a:xfrm rot="0">
            <a:off x="15331425" y="9685000"/>
            <a:ext cx="1950750" cy="273725"/>
          </a:xfrm>
          <a:prstGeom prst="rect">
            <a:avLst/>
          </a:prstGeom>
        </p:spPr>
        <p:txBody>
          <a:bodyPr anchor="t" rtlCol="false" tIns="0" lIns="0" bIns="0" rIns="0">
            <a:spAutoFit/>
          </a:bodyPr>
          <a:lstStyle/>
          <a:p>
            <a:pPr algn="r">
              <a:lnSpc>
                <a:spcPts val="1679"/>
              </a:lnSpc>
            </a:pPr>
            <a:r>
              <a:rPr lang="en-US" sz="1399">
                <a:solidFill>
                  <a:srgbClr val="000000"/>
                </a:solidFill>
                <a:latin typeface="Cambria"/>
              </a:rPr>
              <a:t>11/12</a:t>
            </a:r>
          </a:p>
        </p:txBody>
      </p:sp>
      <p:sp>
        <p:nvSpPr>
          <p:cNvPr name="TextBox 10" id="10"/>
          <p:cNvSpPr txBox="true"/>
          <p:nvPr/>
        </p:nvSpPr>
        <p:spPr>
          <a:xfrm rot="0">
            <a:off x="895349" y="3038475"/>
            <a:ext cx="6234708" cy="4619625"/>
          </a:xfrm>
          <a:prstGeom prst="rect">
            <a:avLst/>
          </a:prstGeom>
        </p:spPr>
        <p:txBody>
          <a:bodyPr anchor="t" rtlCol="false" tIns="0" lIns="0" bIns="0" rIns="0">
            <a:spAutoFit/>
          </a:bodyPr>
          <a:lstStyle/>
          <a:p>
            <a:pPr algn="ctr">
              <a:lnSpc>
                <a:spcPts val="3359"/>
              </a:lnSpc>
              <a:spcBef>
                <a:spcPct val="0"/>
              </a:spcBef>
            </a:pPr>
            <a:r>
              <a:rPr lang="en-US" sz="2799">
                <a:solidFill>
                  <a:srgbClr val="000000"/>
                </a:solidFill>
                <a:latin typeface="Cambria"/>
              </a:rPr>
              <a:t>Solar eclipse occurs in the new moon day​</a:t>
            </a:r>
          </a:p>
          <a:p>
            <a:pPr algn="ctr">
              <a:lnSpc>
                <a:spcPts val="3359"/>
              </a:lnSpc>
              <a:spcBef>
                <a:spcPct val="0"/>
              </a:spcBef>
            </a:pPr>
          </a:p>
          <a:p>
            <a:pPr algn="ctr">
              <a:lnSpc>
                <a:spcPts val="3359"/>
              </a:lnSpc>
              <a:spcBef>
                <a:spcPct val="0"/>
              </a:spcBef>
            </a:pPr>
          </a:p>
          <a:p>
            <a:pPr algn="ctr">
              <a:lnSpc>
                <a:spcPts val="3359"/>
              </a:lnSpc>
              <a:spcBef>
                <a:spcPct val="0"/>
              </a:spcBef>
            </a:pPr>
          </a:p>
          <a:p>
            <a:pPr algn="ctr">
              <a:lnSpc>
                <a:spcPts val="3359"/>
              </a:lnSpc>
              <a:spcBef>
                <a:spcPct val="0"/>
              </a:spcBef>
            </a:pPr>
          </a:p>
          <a:p>
            <a:pPr algn="ctr">
              <a:lnSpc>
                <a:spcPts val="3359"/>
              </a:lnSpc>
              <a:spcBef>
                <a:spcPct val="0"/>
              </a:spcBef>
            </a:pPr>
          </a:p>
          <a:p>
            <a:pPr algn="ctr">
              <a:lnSpc>
                <a:spcPts val="3359"/>
              </a:lnSpc>
              <a:spcBef>
                <a:spcPct val="0"/>
              </a:spcBef>
            </a:pPr>
          </a:p>
          <a:p>
            <a:pPr algn="ctr">
              <a:lnSpc>
                <a:spcPts val="3359"/>
              </a:lnSpc>
              <a:spcBef>
                <a:spcPct val="0"/>
              </a:spcBef>
            </a:pPr>
          </a:p>
          <a:p>
            <a:pPr algn="ctr">
              <a:lnSpc>
                <a:spcPts val="3359"/>
              </a:lnSpc>
              <a:spcBef>
                <a:spcPct val="0"/>
              </a:spcBef>
            </a:pPr>
            <a:r>
              <a:rPr lang="en-US" sz="2799">
                <a:solidFill>
                  <a:srgbClr val="000000"/>
                </a:solidFill>
                <a:latin typeface="Cambria"/>
              </a:rPr>
              <a:t>​</a:t>
            </a:r>
          </a:p>
          <a:p>
            <a:pPr algn="ctr">
              <a:lnSpc>
                <a:spcPts val="3359"/>
              </a:lnSpc>
              <a:spcBef>
                <a:spcPct val="0"/>
              </a:spcBef>
            </a:pPr>
          </a:p>
          <a:p>
            <a:pPr algn="ctr">
              <a:lnSpc>
                <a:spcPts val="3359"/>
              </a:lnSpc>
              <a:spcBef>
                <a:spcPct val="0"/>
              </a:spcBef>
            </a:pPr>
            <a:r>
              <a:rPr lang="en-US" sz="2799">
                <a:solidFill>
                  <a:srgbClr val="000000"/>
                </a:solidFill>
                <a:latin typeface="Cambria"/>
              </a:rPr>
              <a:t>Lunar eclipse occurs in the full moon day​</a:t>
            </a:r>
          </a:p>
        </p:txBody>
      </p:sp>
      <p:sp>
        <p:nvSpPr>
          <p:cNvPr name="TextBox 11" id="11"/>
          <p:cNvSpPr txBox="true"/>
          <p:nvPr/>
        </p:nvSpPr>
        <p:spPr>
          <a:xfrm rot="0">
            <a:off x="5583118" y="994780"/>
            <a:ext cx="6234708" cy="552450"/>
          </a:xfrm>
          <a:prstGeom prst="rect">
            <a:avLst/>
          </a:prstGeom>
        </p:spPr>
        <p:txBody>
          <a:bodyPr anchor="t" rtlCol="false" tIns="0" lIns="0" bIns="0" rIns="0">
            <a:spAutoFit/>
          </a:bodyPr>
          <a:lstStyle/>
          <a:p>
            <a:pPr algn="ctr">
              <a:lnSpc>
                <a:spcPts val="4319"/>
              </a:lnSpc>
              <a:spcBef>
                <a:spcPct val="0"/>
              </a:spcBef>
            </a:pPr>
            <a:r>
              <a:rPr lang="en-US" sz="3599">
                <a:solidFill>
                  <a:srgbClr val="000000"/>
                </a:solidFill>
                <a:latin typeface="Cambria"/>
              </a:rPr>
              <a:t>Eclipses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851544" y="354999"/>
            <a:ext cx="2148469" cy="1298612"/>
          </a:xfrm>
          <a:custGeom>
            <a:avLst/>
            <a:gdLst/>
            <a:ahLst/>
            <a:cxnLst/>
            <a:rect r="r" b="b" t="t" l="l"/>
            <a:pathLst>
              <a:path h="1298612" w="2148469">
                <a:moveTo>
                  <a:pt x="0" y="0"/>
                </a:moveTo>
                <a:lnTo>
                  <a:pt x="2148469" y="0"/>
                </a:lnTo>
                <a:lnTo>
                  <a:pt x="2148469" y="1298612"/>
                </a:lnTo>
                <a:lnTo>
                  <a:pt x="0" y="1298612"/>
                </a:lnTo>
                <a:lnTo>
                  <a:pt x="0" y="0"/>
                </a:lnTo>
                <a:close/>
              </a:path>
            </a:pathLst>
          </a:custGeom>
          <a:blipFill>
            <a:blip r:embed="rId3"/>
            <a:stretch>
              <a:fillRect l="0" t="0" r="0" b="-23"/>
            </a:stretch>
          </a:blipFill>
        </p:spPr>
      </p:sp>
      <p:sp>
        <p:nvSpPr>
          <p:cNvPr name="Freeform 3" id="3"/>
          <p:cNvSpPr/>
          <p:nvPr/>
        </p:nvSpPr>
        <p:spPr>
          <a:xfrm flipH="false" flipV="false" rot="0">
            <a:off x="241298" y="223009"/>
            <a:ext cx="1308102" cy="1370891"/>
          </a:xfrm>
          <a:custGeom>
            <a:avLst/>
            <a:gdLst/>
            <a:ahLst/>
            <a:cxnLst/>
            <a:rect r="r" b="b" t="t" l="l"/>
            <a:pathLst>
              <a:path h="1370891" w="1308102">
                <a:moveTo>
                  <a:pt x="0" y="0"/>
                </a:moveTo>
                <a:lnTo>
                  <a:pt x="1308102" y="0"/>
                </a:lnTo>
                <a:lnTo>
                  <a:pt x="1308102" y="1370891"/>
                </a:lnTo>
                <a:lnTo>
                  <a:pt x="0" y="1370891"/>
                </a:lnTo>
                <a:lnTo>
                  <a:pt x="0" y="0"/>
                </a:lnTo>
                <a:close/>
              </a:path>
            </a:pathLst>
          </a:custGeom>
          <a:blipFill>
            <a:blip r:embed="rId4"/>
            <a:stretch>
              <a:fillRect l="0" t="0" r="0" b="0"/>
            </a:stretch>
          </a:blipFill>
        </p:spPr>
      </p:sp>
      <p:grpSp>
        <p:nvGrpSpPr>
          <p:cNvPr name="Group 4" id="4"/>
          <p:cNvGrpSpPr/>
          <p:nvPr/>
        </p:nvGrpSpPr>
        <p:grpSpPr>
          <a:xfrm rot="0">
            <a:off x="0" y="9258300"/>
            <a:ext cx="18288001" cy="1035566"/>
            <a:chOff x="0" y="0"/>
            <a:chExt cx="24384001" cy="1380755"/>
          </a:xfrm>
        </p:grpSpPr>
        <p:sp>
          <p:nvSpPr>
            <p:cNvPr name="Freeform 5" id="5"/>
            <p:cNvSpPr/>
            <p:nvPr/>
          </p:nvSpPr>
          <p:spPr>
            <a:xfrm flipH="false" flipV="false" rot="0">
              <a:off x="0" y="0"/>
              <a:ext cx="24384000" cy="1380744"/>
            </a:xfrm>
            <a:custGeom>
              <a:avLst/>
              <a:gdLst/>
              <a:ahLst/>
              <a:cxnLst/>
              <a:rect r="r" b="b" t="t" l="l"/>
              <a:pathLst>
                <a:path h="1380744" w="24384000">
                  <a:moveTo>
                    <a:pt x="0" y="0"/>
                  </a:moveTo>
                  <a:lnTo>
                    <a:pt x="24384000" y="0"/>
                  </a:lnTo>
                  <a:lnTo>
                    <a:pt x="24384000" y="1380744"/>
                  </a:lnTo>
                  <a:lnTo>
                    <a:pt x="0" y="1380744"/>
                  </a:lnTo>
                  <a:close/>
                </a:path>
              </a:pathLst>
            </a:custGeom>
            <a:solidFill>
              <a:srgbClr val="F79646"/>
            </a:solidFill>
          </p:spPr>
        </p:sp>
      </p:grpSp>
      <p:grpSp>
        <p:nvGrpSpPr>
          <p:cNvPr name="Group 6" id="6"/>
          <p:cNvGrpSpPr/>
          <p:nvPr/>
        </p:nvGrpSpPr>
        <p:grpSpPr>
          <a:xfrm rot="0">
            <a:off x="741448" y="2838450"/>
            <a:ext cx="47625" cy="6419850"/>
            <a:chOff x="0" y="0"/>
            <a:chExt cx="63500" cy="8559800"/>
          </a:xfrm>
        </p:grpSpPr>
        <p:sp>
          <p:nvSpPr>
            <p:cNvPr name="Freeform 7" id="7"/>
            <p:cNvSpPr/>
            <p:nvPr/>
          </p:nvSpPr>
          <p:spPr>
            <a:xfrm flipH="false" flipV="false" rot="0">
              <a:off x="0" y="0"/>
              <a:ext cx="63500" cy="8559800"/>
            </a:xfrm>
            <a:custGeom>
              <a:avLst/>
              <a:gdLst/>
              <a:ahLst/>
              <a:cxnLst/>
              <a:rect r="r" b="b" t="t" l="l"/>
              <a:pathLst>
                <a:path h="8559800" w="63500">
                  <a:moveTo>
                    <a:pt x="0" y="0"/>
                  </a:moveTo>
                  <a:lnTo>
                    <a:pt x="63500" y="0"/>
                  </a:lnTo>
                  <a:lnTo>
                    <a:pt x="63500" y="8559800"/>
                  </a:lnTo>
                  <a:lnTo>
                    <a:pt x="0" y="8559800"/>
                  </a:lnTo>
                  <a:close/>
                </a:path>
              </a:pathLst>
            </a:custGeom>
            <a:solidFill>
              <a:srgbClr val="5F8368"/>
            </a:solidFill>
          </p:spPr>
        </p:sp>
      </p:grpSp>
      <p:sp>
        <p:nvSpPr>
          <p:cNvPr name="Freeform 8" id="8"/>
          <p:cNvSpPr/>
          <p:nvPr/>
        </p:nvSpPr>
        <p:spPr>
          <a:xfrm flipH="false" flipV="false" rot="0">
            <a:off x="3149034" y="657086"/>
            <a:ext cx="11102876" cy="3411117"/>
          </a:xfrm>
          <a:custGeom>
            <a:avLst/>
            <a:gdLst/>
            <a:ahLst/>
            <a:cxnLst/>
            <a:rect r="r" b="b" t="t" l="l"/>
            <a:pathLst>
              <a:path h="3411117" w="11102876">
                <a:moveTo>
                  <a:pt x="0" y="0"/>
                </a:moveTo>
                <a:lnTo>
                  <a:pt x="11102876" y="0"/>
                </a:lnTo>
                <a:lnTo>
                  <a:pt x="11102876" y="3411117"/>
                </a:lnTo>
                <a:lnTo>
                  <a:pt x="0" y="3411117"/>
                </a:lnTo>
                <a:lnTo>
                  <a:pt x="0" y="0"/>
                </a:lnTo>
                <a:close/>
              </a:path>
            </a:pathLst>
          </a:custGeom>
          <a:blipFill>
            <a:blip r:embed="rId5"/>
            <a:stretch>
              <a:fillRect l="-954" t="0" r="-954" b="0"/>
            </a:stretch>
          </a:blipFill>
        </p:spPr>
      </p:sp>
      <p:sp>
        <p:nvSpPr>
          <p:cNvPr name="Freeform 9" id="9"/>
          <p:cNvSpPr/>
          <p:nvPr/>
        </p:nvSpPr>
        <p:spPr>
          <a:xfrm flipH="false" flipV="false" rot="0">
            <a:off x="9144000" y="4459177"/>
            <a:ext cx="6949859" cy="4408150"/>
          </a:xfrm>
          <a:custGeom>
            <a:avLst/>
            <a:gdLst/>
            <a:ahLst/>
            <a:cxnLst/>
            <a:rect r="r" b="b" t="t" l="l"/>
            <a:pathLst>
              <a:path h="4408150" w="6949859">
                <a:moveTo>
                  <a:pt x="0" y="0"/>
                </a:moveTo>
                <a:lnTo>
                  <a:pt x="6949859" y="0"/>
                </a:lnTo>
                <a:lnTo>
                  <a:pt x="6949859" y="4408150"/>
                </a:lnTo>
                <a:lnTo>
                  <a:pt x="0" y="4408150"/>
                </a:lnTo>
                <a:lnTo>
                  <a:pt x="0" y="0"/>
                </a:lnTo>
                <a:close/>
              </a:path>
            </a:pathLst>
          </a:custGeom>
          <a:blipFill>
            <a:blip r:embed="rId6"/>
            <a:stretch>
              <a:fillRect l="0" t="0" r="0" b="-11601"/>
            </a:stretch>
          </a:blipFill>
        </p:spPr>
      </p:sp>
      <p:sp>
        <p:nvSpPr>
          <p:cNvPr name="Freeform 10" id="10"/>
          <p:cNvSpPr/>
          <p:nvPr/>
        </p:nvSpPr>
        <p:spPr>
          <a:xfrm flipH="false" flipV="false" rot="0">
            <a:off x="2400196" y="4387563"/>
            <a:ext cx="6298122" cy="4551377"/>
          </a:xfrm>
          <a:custGeom>
            <a:avLst/>
            <a:gdLst/>
            <a:ahLst/>
            <a:cxnLst/>
            <a:rect r="r" b="b" t="t" l="l"/>
            <a:pathLst>
              <a:path h="4551377" w="6298122">
                <a:moveTo>
                  <a:pt x="0" y="0"/>
                </a:moveTo>
                <a:lnTo>
                  <a:pt x="6298122" y="0"/>
                </a:lnTo>
                <a:lnTo>
                  <a:pt x="6298122" y="4551377"/>
                </a:lnTo>
                <a:lnTo>
                  <a:pt x="0" y="4551377"/>
                </a:lnTo>
                <a:lnTo>
                  <a:pt x="0" y="0"/>
                </a:lnTo>
                <a:close/>
              </a:path>
            </a:pathLst>
          </a:custGeom>
          <a:blipFill>
            <a:blip r:embed="rId7"/>
            <a:stretch>
              <a:fillRect l="0" t="0" r="0" b="0"/>
            </a:stretch>
          </a:blipFill>
        </p:spPr>
      </p:sp>
      <p:sp>
        <p:nvSpPr>
          <p:cNvPr name="TextBox 11" id="11"/>
          <p:cNvSpPr txBox="true"/>
          <p:nvPr/>
        </p:nvSpPr>
        <p:spPr>
          <a:xfrm rot="0">
            <a:off x="15331425" y="9685000"/>
            <a:ext cx="1950750" cy="273725"/>
          </a:xfrm>
          <a:prstGeom prst="rect">
            <a:avLst/>
          </a:prstGeom>
        </p:spPr>
        <p:txBody>
          <a:bodyPr anchor="t" rtlCol="false" tIns="0" lIns="0" bIns="0" rIns="0">
            <a:spAutoFit/>
          </a:bodyPr>
          <a:lstStyle/>
          <a:p>
            <a:pPr algn="r">
              <a:lnSpc>
                <a:spcPts val="1679"/>
              </a:lnSpc>
            </a:pPr>
            <a:r>
              <a:rPr lang="en-US" sz="1399">
                <a:solidFill>
                  <a:srgbClr val="000000"/>
                </a:solidFill>
                <a:latin typeface="Cambria"/>
              </a:rPr>
              <a:t>12/12</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1298" y="223009"/>
            <a:ext cx="1308102" cy="1370891"/>
          </a:xfrm>
          <a:custGeom>
            <a:avLst/>
            <a:gdLst/>
            <a:ahLst/>
            <a:cxnLst/>
            <a:rect r="r" b="b" t="t" l="l"/>
            <a:pathLst>
              <a:path h="1370891" w="1308102">
                <a:moveTo>
                  <a:pt x="0" y="0"/>
                </a:moveTo>
                <a:lnTo>
                  <a:pt x="1308102" y="0"/>
                </a:lnTo>
                <a:lnTo>
                  <a:pt x="1308102" y="1370891"/>
                </a:lnTo>
                <a:lnTo>
                  <a:pt x="0" y="1370891"/>
                </a:lnTo>
                <a:lnTo>
                  <a:pt x="0" y="0"/>
                </a:lnTo>
                <a:close/>
              </a:path>
            </a:pathLst>
          </a:custGeom>
          <a:blipFill>
            <a:blip r:embed="rId2"/>
            <a:stretch>
              <a:fillRect l="0" t="0" r="0" b="0"/>
            </a:stretch>
          </a:blipFill>
        </p:spPr>
      </p:sp>
      <p:sp>
        <p:nvSpPr>
          <p:cNvPr name="Freeform 3" id="3"/>
          <p:cNvSpPr/>
          <p:nvPr/>
        </p:nvSpPr>
        <p:spPr>
          <a:xfrm flipH="false" flipV="false" rot="0">
            <a:off x="15851544" y="354999"/>
            <a:ext cx="2148469" cy="1298612"/>
          </a:xfrm>
          <a:custGeom>
            <a:avLst/>
            <a:gdLst/>
            <a:ahLst/>
            <a:cxnLst/>
            <a:rect r="r" b="b" t="t" l="l"/>
            <a:pathLst>
              <a:path h="1298612" w="2148469">
                <a:moveTo>
                  <a:pt x="0" y="0"/>
                </a:moveTo>
                <a:lnTo>
                  <a:pt x="2148469" y="0"/>
                </a:lnTo>
                <a:lnTo>
                  <a:pt x="2148469" y="1298612"/>
                </a:lnTo>
                <a:lnTo>
                  <a:pt x="0" y="1298612"/>
                </a:lnTo>
                <a:lnTo>
                  <a:pt x="0" y="0"/>
                </a:lnTo>
                <a:close/>
              </a:path>
            </a:pathLst>
          </a:custGeom>
          <a:blipFill>
            <a:blip r:embed="rId3"/>
            <a:stretch>
              <a:fillRect l="0" t="0" r="0" b="-23"/>
            </a:stretch>
          </a:blipFill>
        </p:spPr>
      </p:sp>
      <p:grpSp>
        <p:nvGrpSpPr>
          <p:cNvPr name="Group 4" id="4"/>
          <p:cNvGrpSpPr/>
          <p:nvPr/>
        </p:nvGrpSpPr>
        <p:grpSpPr>
          <a:xfrm rot="0">
            <a:off x="2173504" y="9251434"/>
            <a:ext cx="18288001" cy="1035566"/>
            <a:chOff x="0" y="0"/>
            <a:chExt cx="24384001" cy="1380755"/>
          </a:xfrm>
        </p:grpSpPr>
        <p:sp>
          <p:nvSpPr>
            <p:cNvPr name="Freeform 5" id="5"/>
            <p:cNvSpPr/>
            <p:nvPr/>
          </p:nvSpPr>
          <p:spPr>
            <a:xfrm flipH="false" flipV="false" rot="0">
              <a:off x="0" y="0"/>
              <a:ext cx="24384000" cy="1380744"/>
            </a:xfrm>
            <a:custGeom>
              <a:avLst/>
              <a:gdLst/>
              <a:ahLst/>
              <a:cxnLst/>
              <a:rect r="r" b="b" t="t" l="l"/>
              <a:pathLst>
                <a:path h="1380744" w="24384000">
                  <a:moveTo>
                    <a:pt x="0" y="0"/>
                  </a:moveTo>
                  <a:lnTo>
                    <a:pt x="24384000" y="0"/>
                  </a:lnTo>
                  <a:lnTo>
                    <a:pt x="24384000" y="1380744"/>
                  </a:lnTo>
                  <a:lnTo>
                    <a:pt x="0" y="1380744"/>
                  </a:lnTo>
                  <a:close/>
                </a:path>
              </a:pathLst>
            </a:custGeom>
            <a:solidFill>
              <a:srgbClr val="F79646"/>
            </a:solidFill>
          </p:spPr>
        </p:sp>
      </p:grpSp>
      <p:sp>
        <p:nvSpPr>
          <p:cNvPr name="TextBox 6" id="6"/>
          <p:cNvSpPr txBox="true"/>
          <p:nvPr/>
        </p:nvSpPr>
        <p:spPr>
          <a:xfrm rot="0">
            <a:off x="6788324" y="1282623"/>
            <a:ext cx="4072086" cy="552450"/>
          </a:xfrm>
          <a:prstGeom prst="rect">
            <a:avLst/>
          </a:prstGeom>
        </p:spPr>
        <p:txBody>
          <a:bodyPr anchor="t" rtlCol="false" tIns="0" lIns="0" bIns="0" rIns="0">
            <a:spAutoFit/>
          </a:bodyPr>
          <a:lstStyle/>
          <a:p>
            <a:pPr algn="ctr">
              <a:lnSpc>
                <a:spcPts val="4319"/>
              </a:lnSpc>
              <a:spcBef>
                <a:spcPct val="0"/>
              </a:spcBef>
            </a:pPr>
            <a:r>
              <a:rPr lang="en-US" sz="3599">
                <a:solidFill>
                  <a:srgbClr val="000000"/>
                </a:solidFill>
                <a:latin typeface="Cambria"/>
              </a:rPr>
              <a:t>A PINHOLE CAMERA​</a:t>
            </a:r>
          </a:p>
        </p:txBody>
      </p:sp>
      <p:pic>
        <p:nvPicPr>
          <p:cNvPr name="Picture 7" id="7"/>
          <p:cNvPicPr>
            <a:picLocks noChangeAspect="true"/>
          </p:cNvPicPr>
          <p:nvPr>
            <a:videoFile r:link="rId5"/>
          </p:nvPr>
        </p:nvPicPr>
        <p:blipFill>
          <a:blip r:embed="rId4"/>
          <a:stretch>
            <a:fillRect/>
          </a:stretch>
        </p:blipFill>
        <p:spPr>
          <a:xfrm rot="0">
            <a:off x="5029200" y="2057400"/>
            <a:ext cx="8229600" cy="6172202"/>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260256" y="9258300"/>
            <a:ext cx="18288001" cy="1035566"/>
            <a:chOff x="0" y="0"/>
            <a:chExt cx="24384001" cy="1380755"/>
          </a:xfrm>
        </p:grpSpPr>
        <p:sp>
          <p:nvSpPr>
            <p:cNvPr name="Freeform 3" id="3"/>
            <p:cNvSpPr/>
            <p:nvPr/>
          </p:nvSpPr>
          <p:spPr>
            <a:xfrm flipH="false" flipV="false" rot="0">
              <a:off x="0" y="0"/>
              <a:ext cx="24384000" cy="1380744"/>
            </a:xfrm>
            <a:custGeom>
              <a:avLst/>
              <a:gdLst/>
              <a:ahLst/>
              <a:cxnLst/>
              <a:rect r="r" b="b" t="t" l="l"/>
              <a:pathLst>
                <a:path h="1380744" w="24384000">
                  <a:moveTo>
                    <a:pt x="0" y="0"/>
                  </a:moveTo>
                  <a:lnTo>
                    <a:pt x="24384000" y="0"/>
                  </a:lnTo>
                  <a:lnTo>
                    <a:pt x="24384000" y="1380744"/>
                  </a:lnTo>
                  <a:lnTo>
                    <a:pt x="0" y="1380744"/>
                  </a:lnTo>
                  <a:close/>
                </a:path>
              </a:pathLst>
            </a:custGeom>
            <a:solidFill>
              <a:srgbClr val="F79646"/>
            </a:solidFill>
          </p:spPr>
        </p:sp>
      </p:grpSp>
      <p:sp>
        <p:nvSpPr>
          <p:cNvPr name="Freeform 4" id="4"/>
          <p:cNvSpPr/>
          <p:nvPr/>
        </p:nvSpPr>
        <p:spPr>
          <a:xfrm flipH="false" flipV="false" rot="0">
            <a:off x="15851544" y="354999"/>
            <a:ext cx="2148469" cy="1298612"/>
          </a:xfrm>
          <a:custGeom>
            <a:avLst/>
            <a:gdLst/>
            <a:ahLst/>
            <a:cxnLst/>
            <a:rect r="r" b="b" t="t" l="l"/>
            <a:pathLst>
              <a:path h="1298612" w="2148469">
                <a:moveTo>
                  <a:pt x="0" y="0"/>
                </a:moveTo>
                <a:lnTo>
                  <a:pt x="2148469" y="0"/>
                </a:lnTo>
                <a:lnTo>
                  <a:pt x="2148469" y="1298612"/>
                </a:lnTo>
                <a:lnTo>
                  <a:pt x="0" y="1298612"/>
                </a:lnTo>
                <a:lnTo>
                  <a:pt x="0" y="0"/>
                </a:lnTo>
                <a:close/>
              </a:path>
            </a:pathLst>
          </a:custGeom>
          <a:blipFill>
            <a:blip r:embed="rId2"/>
            <a:stretch>
              <a:fillRect l="0" t="0" r="0" b="-23"/>
            </a:stretch>
          </a:blipFill>
        </p:spPr>
      </p:sp>
      <p:sp>
        <p:nvSpPr>
          <p:cNvPr name="Freeform 5" id="5"/>
          <p:cNvSpPr/>
          <p:nvPr/>
        </p:nvSpPr>
        <p:spPr>
          <a:xfrm flipH="false" flipV="false" rot="0">
            <a:off x="8308950" y="2877816"/>
            <a:ext cx="9334749" cy="4165921"/>
          </a:xfrm>
          <a:custGeom>
            <a:avLst/>
            <a:gdLst/>
            <a:ahLst/>
            <a:cxnLst/>
            <a:rect r="r" b="b" t="t" l="l"/>
            <a:pathLst>
              <a:path h="4165921" w="9334749">
                <a:moveTo>
                  <a:pt x="0" y="0"/>
                </a:moveTo>
                <a:lnTo>
                  <a:pt x="9334749" y="0"/>
                </a:lnTo>
                <a:lnTo>
                  <a:pt x="9334749" y="4165922"/>
                </a:lnTo>
                <a:lnTo>
                  <a:pt x="0" y="4165922"/>
                </a:lnTo>
                <a:lnTo>
                  <a:pt x="0" y="0"/>
                </a:lnTo>
                <a:close/>
              </a:path>
            </a:pathLst>
          </a:custGeom>
          <a:blipFill>
            <a:blip r:embed="rId3"/>
            <a:stretch>
              <a:fillRect l="0" t="0" r="0" b="0"/>
            </a:stretch>
          </a:blipFill>
        </p:spPr>
      </p:sp>
      <p:sp>
        <p:nvSpPr>
          <p:cNvPr name="TextBox 6" id="6"/>
          <p:cNvSpPr txBox="true"/>
          <p:nvPr/>
        </p:nvSpPr>
        <p:spPr>
          <a:xfrm rot="0">
            <a:off x="689902" y="3375929"/>
            <a:ext cx="6640357" cy="2724150"/>
          </a:xfrm>
          <a:prstGeom prst="rect">
            <a:avLst/>
          </a:prstGeom>
        </p:spPr>
        <p:txBody>
          <a:bodyPr anchor="t" rtlCol="false" tIns="0" lIns="0" bIns="0" rIns="0">
            <a:spAutoFit/>
          </a:bodyPr>
          <a:lstStyle/>
          <a:p>
            <a:pPr>
              <a:lnSpc>
                <a:spcPts val="4319"/>
              </a:lnSpc>
              <a:spcBef>
                <a:spcPct val="0"/>
              </a:spcBef>
            </a:pPr>
            <a:r>
              <a:rPr lang="en-US" sz="3599">
                <a:solidFill>
                  <a:srgbClr val="000000"/>
                </a:solidFill>
                <a:latin typeface="Cambria"/>
              </a:rPr>
              <a:t>1) </a:t>
            </a:r>
            <a:r>
              <a:rPr lang="en-US" sz="3599">
                <a:solidFill>
                  <a:srgbClr val="000000"/>
                </a:solidFill>
                <a:latin typeface="Cambria"/>
              </a:rPr>
              <a:t>A mirror changes the direction of the light that falls on it​</a:t>
            </a:r>
          </a:p>
          <a:p>
            <a:pPr>
              <a:lnSpc>
                <a:spcPts val="4319"/>
              </a:lnSpc>
              <a:spcBef>
                <a:spcPct val="0"/>
              </a:spcBef>
            </a:pPr>
          </a:p>
          <a:p>
            <a:pPr>
              <a:lnSpc>
                <a:spcPts val="4319"/>
              </a:lnSpc>
              <a:spcBef>
                <a:spcPct val="0"/>
              </a:spcBef>
            </a:pPr>
            <a:r>
              <a:rPr lang="en-US" sz="3599">
                <a:solidFill>
                  <a:srgbClr val="000000"/>
                </a:solidFill>
                <a:latin typeface="Cambria"/>
              </a:rPr>
              <a:t>2) In other words, it reflects the light to a different direction ​</a:t>
            </a:r>
          </a:p>
        </p:txBody>
      </p:sp>
      <p:sp>
        <p:nvSpPr>
          <p:cNvPr name="TextBox 7" id="7"/>
          <p:cNvSpPr txBox="true"/>
          <p:nvPr/>
        </p:nvSpPr>
        <p:spPr>
          <a:xfrm rot="0">
            <a:off x="4010081" y="1584375"/>
            <a:ext cx="8851850" cy="552450"/>
          </a:xfrm>
          <a:prstGeom prst="rect">
            <a:avLst/>
          </a:prstGeom>
        </p:spPr>
        <p:txBody>
          <a:bodyPr anchor="t" rtlCol="false" tIns="0" lIns="0" bIns="0" rIns="0">
            <a:spAutoFit/>
          </a:bodyPr>
          <a:lstStyle/>
          <a:p>
            <a:pPr algn="ctr">
              <a:lnSpc>
                <a:spcPts val="4319"/>
              </a:lnSpc>
              <a:spcBef>
                <a:spcPct val="0"/>
              </a:spcBef>
            </a:pPr>
            <a:r>
              <a:rPr lang="en-US" sz="3599">
                <a:solidFill>
                  <a:srgbClr val="000000"/>
                </a:solidFill>
                <a:latin typeface="Cambria"/>
              </a:rPr>
              <a:t>REFLECTION OF LIGHT BY A PLANE MIRROR</a:t>
            </a:r>
          </a:p>
        </p:txBody>
      </p:sp>
      <p:sp>
        <p:nvSpPr>
          <p:cNvPr name="Freeform 8" id="8"/>
          <p:cNvSpPr/>
          <p:nvPr/>
        </p:nvSpPr>
        <p:spPr>
          <a:xfrm flipH="false" flipV="false" rot="0">
            <a:off x="241298" y="223009"/>
            <a:ext cx="1308102" cy="1370891"/>
          </a:xfrm>
          <a:custGeom>
            <a:avLst/>
            <a:gdLst/>
            <a:ahLst/>
            <a:cxnLst/>
            <a:rect r="r" b="b" t="t" l="l"/>
            <a:pathLst>
              <a:path h="1370891" w="1308102">
                <a:moveTo>
                  <a:pt x="0" y="0"/>
                </a:moveTo>
                <a:lnTo>
                  <a:pt x="1308102" y="0"/>
                </a:lnTo>
                <a:lnTo>
                  <a:pt x="1308102" y="1370891"/>
                </a:lnTo>
                <a:lnTo>
                  <a:pt x="0" y="1370891"/>
                </a:lnTo>
                <a:lnTo>
                  <a:pt x="0" y="0"/>
                </a:lnTo>
                <a:close/>
              </a:path>
            </a:pathLst>
          </a:custGeom>
          <a:blipFill>
            <a:blip r:embed="rId4"/>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1298" y="223009"/>
            <a:ext cx="1308102" cy="1370891"/>
          </a:xfrm>
          <a:custGeom>
            <a:avLst/>
            <a:gdLst/>
            <a:ahLst/>
            <a:cxnLst/>
            <a:rect r="r" b="b" t="t" l="l"/>
            <a:pathLst>
              <a:path h="1370891" w="1308102">
                <a:moveTo>
                  <a:pt x="0" y="0"/>
                </a:moveTo>
                <a:lnTo>
                  <a:pt x="1308102" y="0"/>
                </a:lnTo>
                <a:lnTo>
                  <a:pt x="1308102" y="1370891"/>
                </a:lnTo>
                <a:lnTo>
                  <a:pt x="0" y="1370891"/>
                </a:lnTo>
                <a:lnTo>
                  <a:pt x="0" y="0"/>
                </a:lnTo>
                <a:close/>
              </a:path>
            </a:pathLst>
          </a:custGeom>
          <a:blipFill>
            <a:blip r:embed="rId2"/>
            <a:stretch>
              <a:fillRect l="0" t="0" r="0" b="0"/>
            </a:stretch>
          </a:blipFill>
        </p:spPr>
      </p:sp>
      <p:sp>
        <p:nvSpPr>
          <p:cNvPr name="Freeform 3" id="3"/>
          <p:cNvSpPr/>
          <p:nvPr/>
        </p:nvSpPr>
        <p:spPr>
          <a:xfrm flipH="false" flipV="false" rot="0">
            <a:off x="15851544" y="354999"/>
            <a:ext cx="2148469" cy="1298612"/>
          </a:xfrm>
          <a:custGeom>
            <a:avLst/>
            <a:gdLst/>
            <a:ahLst/>
            <a:cxnLst/>
            <a:rect r="r" b="b" t="t" l="l"/>
            <a:pathLst>
              <a:path h="1298612" w="2148469">
                <a:moveTo>
                  <a:pt x="0" y="0"/>
                </a:moveTo>
                <a:lnTo>
                  <a:pt x="2148469" y="0"/>
                </a:lnTo>
                <a:lnTo>
                  <a:pt x="2148469" y="1298612"/>
                </a:lnTo>
                <a:lnTo>
                  <a:pt x="0" y="1298612"/>
                </a:lnTo>
                <a:lnTo>
                  <a:pt x="0" y="0"/>
                </a:lnTo>
                <a:close/>
              </a:path>
            </a:pathLst>
          </a:custGeom>
          <a:blipFill>
            <a:blip r:embed="rId3"/>
            <a:stretch>
              <a:fillRect l="0" t="0" r="0" b="-23"/>
            </a:stretch>
          </a:blipFill>
        </p:spPr>
      </p:sp>
      <p:grpSp>
        <p:nvGrpSpPr>
          <p:cNvPr name="Group 4" id="4"/>
          <p:cNvGrpSpPr/>
          <p:nvPr/>
        </p:nvGrpSpPr>
        <p:grpSpPr>
          <a:xfrm rot="0">
            <a:off x="3260256" y="9258300"/>
            <a:ext cx="18288001" cy="1035566"/>
            <a:chOff x="0" y="0"/>
            <a:chExt cx="24384001" cy="1380755"/>
          </a:xfrm>
        </p:grpSpPr>
        <p:sp>
          <p:nvSpPr>
            <p:cNvPr name="Freeform 5" id="5"/>
            <p:cNvSpPr/>
            <p:nvPr/>
          </p:nvSpPr>
          <p:spPr>
            <a:xfrm flipH="false" flipV="false" rot="0">
              <a:off x="0" y="0"/>
              <a:ext cx="24384000" cy="1380744"/>
            </a:xfrm>
            <a:custGeom>
              <a:avLst/>
              <a:gdLst/>
              <a:ahLst/>
              <a:cxnLst/>
              <a:rect r="r" b="b" t="t" l="l"/>
              <a:pathLst>
                <a:path h="1380744" w="24384000">
                  <a:moveTo>
                    <a:pt x="0" y="0"/>
                  </a:moveTo>
                  <a:lnTo>
                    <a:pt x="24384000" y="0"/>
                  </a:lnTo>
                  <a:lnTo>
                    <a:pt x="24384000" y="1380744"/>
                  </a:lnTo>
                  <a:lnTo>
                    <a:pt x="0" y="1380744"/>
                  </a:lnTo>
                  <a:close/>
                </a:path>
              </a:pathLst>
            </a:custGeom>
            <a:solidFill>
              <a:srgbClr val="F79646"/>
            </a:solidFill>
          </p:spPr>
        </p:sp>
      </p:grpSp>
      <p:sp>
        <p:nvSpPr>
          <p:cNvPr name="Freeform 6" id="6"/>
          <p:cNvSpPr/>
          <p:nvPr/>
        </p:nvSpPr>
        <p:spPr>
          <a:xfrm flipH="false" flipV="false" rot="0">
            <a:off x="8133300" y="5670961"/>
            <a:ext cx="9681824" cy="3258048"/>
          </a:xfrm>
          <a:custGeom>
            <a:avLst/>
            <a:gdLst/>
            <a:ahLst/>
            <a:cxnLst/>
            <a:rect r="r" b="b" t="t" l="l"/>
            <a:pathLst>
              <a:path h="3258048" w="9681824">
                <a:moveTo>
                  <a:pt x="0" y="0"/>
                </a:moveTo>
                <a:lnTo>
                  <a:pt x="9681823" y="0"/>
                </a:lnTo>
                <a:lnTo>
                  <a:pt x="9681823" y="3258048"/>
                </a:lnTo>
                <a:lnTo>
                  <a:pt x="0" y="3258048"/>
                </a:lnTo>
                <a:lnTo>
                  <a:pt x="0" y="0"/>
                </a:lnTo>
                <a:close/>
              </a:path>
            </a:pathLst>
          </a:custGeom>
          <a:blipFill>
            <a:blip r:embed="rId4"/>
            <a:stretch>
              <a:fillRect l="0" t="0" r="0" b="-6187"/>
            </a:stretch>
          </a:blipFill>
        </p:spPr>
      </p:sp>
      <p:sp>
        <p:nvSpPr>
          <p:cNvPr name="TextBox 7" id="7"/>
          <p:cNvSpPr txBox="true"/>
          <p:nvPr/>
        </p:nvSpPr>
        <p:spPr>
          <a:xfrm rot="0">
            <a:off x="1744535" y="2819110"/>
            <a:ext cx="6836122" cy="2724150"/>
          </a:xfrm>
          <a:prstGeom prst="rect">
            <a:avLst/>
          </a:prstGeom>
        </p:spPr>
        <p:txBody>
          <a:bodyPr anchor="t" rtlCol="false" tIns="0" lIns="0" bIns="0" rIns="0">
            <a:spAutoFit/>
          </a:bodyPr>
          <a:lstStyle/>
          <a:p>
            <a:pPr>
              <a:lnSpc>
                <a:spcPts val="4319"/>
              </a:lnSpc>
              <a:spcBef>
                <a:spcPct val="0"/>
              </a:spcBef>
            </a:pPr>
            <a:r>
              <a:rPr lang="en-US" sz="3599">
                <a:solidFill>
                  <a:srgbClr val="000000"/>
                </a:solidFill>
                <a:latin typeface="Cambria"/>
              </a:rPr>
              <a:t> 1) Characters of a shadow.​</a:t>
            </a:r>
          </a:p>
          <a:p>
            <a:pPr>
              <a:lnSpc>
                <a:spcPts val="4319"/>
              </a:lnSpc>
              <a:spcBef>
                <a:spcPct val="0"/>
              </a:spcBef>
            </a:pPr>
          </a:p>
          <a:p>
            <a:pPr>
              <a:lnSpc>
                <a:spcPts val="4319"/>
              </a:lnSpc>
              <a:spcBef>
                <a:spcPct val="0"/>
              </a:spcBef>
            </a:pPr>
            <a:r>
              <a:rPr lang="en-US" sz="3599">
                <a:solidFill>
                  <a:srgbClr val="000000"/>
                </a:solidFill>
                <a:latin typeface="Cambria"/>
              </a:rPr>
              <a:t>2) Differentiate shadow and image.​</a:t>
            </a:r>
          </a:p>
          <a:p>
            <a:pPr>
              <a:lnSpc>
                <a:spcPts val="4319"/>
              </a:lnSpc>
              <a:spcBef>
                <a:spcPct val="0"/>
              </a:spcBef>
            </a:pPr>
          </a:p>
          <a:p>
            <a:pPr>
              <a:lnSpc>
                <a:spcPts val="4319"/>
              </a:lnSpc>
              <a:spcBef>
                <a:spcPct val="0"/>
              </a:spcBef>
            </a:pPr>
            <a:r>
              <a:rPr lang="en-US" sz="3599">
                <a:solidFill>
                  <a:srgbClr val="000000"/>
                </a:solidFill>
                <a:latin typeface="Cambria"/>
              </a:rPr>
              <a:t>3) Law of reflection​</a:t>
            </a:r>
          </a:p>
        </p:txBody>
      </p:sp>
      <p:sp>
        <p:nvSpPr>
          <p:cNvPr name="TextBox 8" id="8"/>
          <p:cNvSpPr txBox="true"/>
          <p:nvPr/>
        </p:nvSpPr>
        <p:spPr>
          <a:xfrm rot="0">
            <a:off x="2287069" y="1312912"/>
            <a:ext cx="1946374" cy="552450"/>
          </a:xfrm>
          <a:prstGeom prst="rect">
            <a:avLst/>
          </a:prstGeom>
        </p:spPr>
        <p:txBody>
          <a:bodyPr anchor="t" rtlCol="false" tIns="0" lIns="0" bIns="0" rIns="0">
            <a:spAutoFit/>
          </a:bodyPr>
          <a:lstStyle/>
          <a:p>
            <a:pPr algn="ctr">
              <a:lnSpc>
                <a:spcPts val="4319"/>
              </a:lnSpc>
              <a:spcBef>
                <a:spcPct val="0"/>
              </a:spcBef>
            </a:pPr>
            <a:r>
              <a:rPr lang="en-US" sz="3599">
                <a:solidFill>
                  <a:srgbClr val="000000"/>
                </a:solidFill>
                <a:latin typeface="Cambria"/>
              </a:rPr>
              <a:t>Questions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851544" y="354999"/>
            <a:ext cx="2148469" cy="1298612"/>
          </a:xfrm>
          <a:custGeom>
            <a:avLst/>
            <a:gdLst/>
            <a:ahLst/>
            <a:cxnLst/>
            <a:rect r="r" b="b" t="t" l="l"/>
            <a:pathLst>
              <a:path h="1298612" w="2148469">
                <a:moveTo>
                  <a:pt x="0" y="0"/>
                </a:moveTo>
                <a:lnTo>
                  <a:pt x="2148469" y="0"/>
                </a:lnTo>
                <a:lnTo>
                  <a:pt x="2148469" y="1298612"/>
                </a:lnTo>
                <a:lnTo>
                  <a:pt x="0" y="1298612"/>
                </a:lnTo>
                <a:lnTo>
                  <a:pt x="0" y="0"/>
                </a:lnTo>
                <a:close/>
              </a:path>
            </a:pathLst>
          </a:custGeom>
          <a:blipFill>
            <a:blip r:embed="rId3"/>
            <a:stretch>
              <a:fillRect l="0" t="0" r="0" b="-23"/>
            </a:stretch>
          </a:blipFill>
        </p:spPr>
      </p:sp>
      <p:sp>
        <p:nvSpPr>
          <p:cNvPr name="Freeform 3" id="3"/>
          <p:cNvSpPr/>
          <p:nvPr/>
        </p:nvSpPr>
        <p:spPr>
          <a:xfrm flipH="false" flipV="false" rot="0">
            <a:off x="241298" y="223009"/>
            <a:ext cx="1308102" cy="1370891"/>
          </a:xfrm>
          <a:custGeom>
            <a:avLst/>
            <a:gdLst/>
            <a:ahLst/>
            <a:cxnLst/>
            <a:rect r="r" b="b" t="t" l="l"/>
            <a:pathLst>
              <a:path h="1370891" w="1308102">
                <a:moveTo>
                  <a:pt x="0" y="0"/>
                </a:moveTo>
                <a:lnTo>
                  <a:pt x="1308102" y="0"/>
                </a:lnTo>
                <a:lnTo>
                  <a:pt x="1308102" y="1370891"/>
                </a:lnTo>
                <a:lnTo>
                  <a:pt x="0" y="1370891"/>
                </a:lnTo>
                <a:lnTo>
                  <a:pt x="0" y="0"/>
                </a:lnTo>
                <a:close/>
              </a:path>
            </a:pathLst>
          </a:custGeom>
          <a:blipFill>
            <a:blip r:embed="rId4"/>
            <a:stretch>
              <a:fillRect l="0" t="0" r="0" b="0"/>
            </a:stretch>
          </a:blipFill>
        </p:spPr>
      </p:sp>
      <p:grpSp>
        <p:nvGrpSpPr>
          <p:cNvPr name="Group 4" id="4"/>
          <p:cNvGrpSpPr/>
          <p:nvPr/>
        </p:nvGrpSpPr>
        <p:grpSpPr>
          <a:xfrm rot="0">
            <a:off x="7436419" y="9258300"/>
            <a:ext cx="10851581" cy="1035566"/>
            <a:chOff x="0" y="0"/>
            <a:chExt cx="14468775" cy="1380755"/>
          </a:xfrm>
        </p:grpSpPr>
        <p:sp>
          <p:nvSpPr>
            <p:cNvPr name="Freeform 5" id="5"/>
            <p:cNvSpPr/>
            <p:nvPr/>
          </p:nvSpPr>
          <p:spPr>
            <a:xfrm flipH="false" flipV="false" rot="0">
              <a:off x="0" y="0"/>
              <a:ext cx="14468729" cy="1380744"/>
            </a:xfrm>
            <a:custGeom>
              <a:avLst/>
              <a:gdLst/>
              <a:ahLst/>
              <a:cxnLst/>
              <a:rect r="r" b="b" t="t" l="l"/>
              <a:pathLst>
                <a:path h="1380744" w="14468729">
                  <a:moveTo>
                    <a:pt x="0" y="0"/>
                  </a:moveTo>
                  <a:lnTo>
                    <a:pt x="14468729" y="0"/>
                  </a:lnTo>
                  <a:lnTo>
                    <a:pt x="14468729" y="1380744"/>
                  </a:lnTo>
                  <a:lnTo>
                    <a:pt x="0" y="1380744"/>
                  </a:lnTo>
                  <a:close/>
                </a:path>
              </a:pathLst>
            </a:custGeom>
            <a:solidFill>
              <a:srgbClr val="000000"/>
            </a:solidFill>
          </p:spPr>
        </p:sp>
      </p:grpSp>
      <p:sp>
        <p:nvSpPr>
          <p:cNvPr name="Freeform 6" id="6"/>
          <p:cNvSpPr/>
          <p:nvPr/>
        </p:nvSpPr>
        <p:spPr>
          <a:xfrm flipH="false" flipV="false" rot="0">
            <a:off x="241298" y="2519659"/>
            <a:ext cx="8054892" cy="6248029"/>
          </a:xfrm>
          <a:custGeom>
            <a:avLst/>
            <a:gdLst/>
            <a:ahLst/>
            <a:cxnLst/>
            <a:rect r="r" b="b" t="t" l="l"/>
            <a:pathLst>
              <a:path h="6248029" w="8054892">
                <a:moveTo>
                  <a:pt x="0" y="0"/>
                </a:moveTo>
                <a:lnTo>
                  <a:pt x="8054892" y="0"/>
                </a:lnTo>
                <a:lnTo>
                  <a:pt x="8054892" y="6248030"/>
                </a:lnTo>
                <a:lnTo>
                  <a:pt x="0" y="6248030"/>
                </a:lnTo>
                <a:lnTo>
                  <a:pt x="0" y="0"/>
                </a:lnTo>
                <a:close/>
              </a:path>
            </a:pathLst>
          </a:custGeom>
          <a:blipFill>
            <a:blip r:embed="rId5"/>
            <a:stretch>
              <a:fillRect l="0" t="0" r="0" b="0"/>
            </a:stretch>
          </a:blipFill>
        </p:spPr>
      </p:sp>
      <p:sp>
        <p:nvSpPr>
          <p:cNvPr name="TextBox 7" id="7"/>
          <p:cNvSpPr txBox="true"/>
          <p:nvPr/>
        </p:nvSpPr>
        <p:spPr>
          <a:xfrm rot="0">
            <a:off x="15331425" y="9685000"/>
            <a:ext cx="1950750" cy="273725"/>
          </a:xfrm>
          <a:prstGeom prst="rect">
            <a:avLst/>
          </a:prstGeom>
        </p:spPr>
        <p:txBody>
          <a:bodyPr anchor="t" rtlCol="false" tIns="0" lIns="0" bIns="0" rIns="0">
            <a:spAutoFit/>
          </a:bodyPr>
          <a:lstStyle/>
          <a:p>
            <a:pPr algn="r">
              <a:lnSpc>
                <a:spcPts val="1679"/>
              </a:lnSpc>
            </a:pPr>
            <a:r>
              <a:rPr lang="en-US" sz="1399">
                <a:solidFill>
                  <a:srgbClr val="FFFFFF"/>
                </a:solidFill>
                <a:latin typeface="Cambria"/>
              </a:rPr>
              <a:t>2/12</a:t>
            </a:r>
          </a:p>
        </p:txBody>
      </p:sp>
      <p:grpSp>
        <p:nvGrpSpPr>
          <p:cNvPr name="Group 8" id="8"/>
          <p:cNvGrpSpPr/>
          <p:nvPr/>
        </p:nvGrpSpPr>
        <p:grpSpPr>
          <a:xfrm rot="0">
            <a:off x="7436419" y="9258300"/>
            <a:ext cx="10983468" cy="1035566"/>
            <a:chOff x="0" y="0"/>
            <a:chExt cx="14644624" cy="1380755"/>
          </a:xfrm>
        </p:grpSpPr>
        <p:sp>
          <p:nvSpPr>
            <p:cNvPr name="Freeform 9" id="9"/>
            <p:cNvSpPr/>
            <p:nvPr/>
          </p:nvSpPr>
          <p:spPr>
            <a:xfrm flipH="false" flipV="false" rot="0">
              <a:off x="0" y="0"/>
              <a:ext cx="14644624" cy="1380744"/>
            </a:xfrm>
            <a:custGeom>
              <a:avLst/>
              <a:gdLst/>
              <a:ahLst/>
              <a:cxnLst/>
              <a:rect r="r" b="b" t="t" l="l"/>
              <a:pathLst>
                <a:path h="1380744" w="14644624">
                  <a:moveTo>
                    <a:pt x="0" y="0"/>
                  </a:moveTo>
                  <a:lnTo>
                    <a:pt x="14644624" y="0"/>
                  </a:lnTo>
                  <a:lnTo>
                    <a:pt x="14644624" y="1380744"/>
                  </a:lnTo>
                  <a:lnTo>
                    <a:pt x="0" y="1380744"/>
                  </a:lnTo>
                  <a:close/>
                </a:path>
              </a:pathLst>
            </a:custGeom>
            <a:solidFill>
              <a:srgbClr val="F79646"/>
            </a:solidFill>
          </p:spPr>
        </p:sp>
      </p:grpSp>
      <p:sp>
        <p:nvSpPr>
          <p:cNvPr name="TextBox 10" id="10"/>
          <p:cNvSpPr txBox="true"/>
          <p:nvPr/>
        </p:nvSpPr>
        <p:spPr>
          <a:xfrm rot="0">
            <a:off x="9144000" y="1584375"/>
            <a:ext cx="7978804" cy="7581900"/>
          </a:xfrm>
          <a:prstGeom prst="rect">
            <a:avLst/>
          </a:prstGeom>
        </p:spPr>
        <p:txBody>
          <a:bodyPr anchor="t" rtlCol="false" tIns="0" lIns="0" bIns="0" rIns="0">
            <a:spAutoFit/>
          </a:bodyPr>
          <a:lstStyle/>
          <a:p>
            <a:pPr>
              <a:lnSpc>
                <a:spcPts val="3993"/>
              </a:lnSpc>
              <a:spcBef>
                <a:spcPct val="0"/>
              </a:spcBef>
            </a:pPr>
            <a:r>
              <a:rPr lang="en-US" sz="3327">
                <a:solidFill>
                  <a:srgbClr val="000000"/>
                </a:solidFill>
                <a:latin typeface="Cambria"/>
              </a:rPr>
              <a:t>Raj was a small boy. One day when he was playing in the ground, he found that there was a black coloured long structure that was following him. He got frightened,the black long structure disappeared when he went in to the room. When he came out again he noticed that the same structure appeared again…​</a:t>
            </a:r>
          </a:p>
          <a:p>
            <a:pPr>
              <a:lnSpc>
                <a:spcPts val="3993"/>
              </a:lnSpc>
              <a:spcBef>
                <a:spcPct val="0"/>
              </a:spcBef>
            </a:pPr>
          </a:p>
          <a:p>
            <a:pPr>
              <a:lnSpc>
                <a:spcPts val="3993"/>
              </a:lnSpc>
              <a:spcBef>
                <a:spcPct val="0"/>
              </a:spcBef>
            </a:pPr>
            <a:r>
              <a:rPr lang="en-US" sz="3327">
                <a:solidFill>
                  <a:srgbClr val="000000"/>
                </a:solidFill>
                <a:latin typeface="Cambria"/>
              </a:rPr>
              <a:t>He got frightened and did not leave his house, his mother noticed that and explained him that, that was a shadow and it was formed by the light that falls on him…​</a:t>
            </a:r>
          </a:p>
          <a:p>
            <a:pPr>
              <a:lnSpc>
                <a:spcPts val="3993"/>
              </a:lnSpc>
              <a:spcBef>
                <a:spcPct val="0"/>
              </a:spcBef>
            </a:pPr>
          </a:p>
          <a:p>
            <a:pPr>
              <a:lnSpc>
                <a:spcPts val="3993"/>
              </a:lnSpc>
              <a:spcBef>
                <a:spcPct val="0"/>
              </a:spcBef>
            </a:pPr>
            <a:r>
              <a:rPr lang="en-US" sz="3327">
                <a:solidFill>
                  <a:srgbClr val="000000"/>
                </a:solidFill>
                <a:latin typeface="Cambria"/>
              </a:rPr>
              <a:t>Then he was fine to move out of his house.​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851544" y="354999"/>
            <a:ext cx="2148469" cy="1298612"/>
          </a:xfrm>
          <a:custGeom>
            <a:avLst/>
            <a:gdLst/>
            <a:ahLst/>
            <a:cxnLst/>
            <a:rect r="r" b="b" t="t" l="l"/>
            <a:pathLst>
              <a:path h="1298612" w="2148469">
                <a:moveTo>
                  <a:pt x="0" y="0"/>
                </a:moveTo>
                <a:lnTo>
                  <a:pt x="2148469" y="0"/>
                </a:lnTo>
                <a:lnTo>
                  <a:pt x="2148469" y="1298612"/>
                </a:lnTo>
                <a:lnTo>
                  <a:pt x="0" y="1298612"/>
                </a:lnTo>
                <a:lnTo>
                  <a:pt x="0" y="0"/>
                </a:lnTo>
                <a:close/>
              </a:path>
            </a:pathLst>
          </a:custGeom>
          <a:blipFill>
            <a:blip r:embed="rId3"/>
            <a:stretch>
              <a:fillRect l="0" t="0" r="0" b="-23"/>
            </a:stretch>
          </a:blipFill>
        </p:spPr>
      </p:sp>
      <p:sp>
        <p:nvSpPr>
          <p:cNvPr name="Freeform 3" id="3"/>
          <p:cNvSpPr/>
          <p:nvPr/>
        </p:nvSpPr>
        <p:spPr>
          <a:xfrm flipH="false" flipV="false" rot="0">
            <a:off x="241298" y="223009"/>
            <a:ext cx="1308102" cy="1370891"/>
          </a:xfrm>
          <a:custGeom>
            <a:avLst/>
            <a:gdLst/>
            <a:ahLst/>
            <a:cxnLst/>
            <a:rect r="r" b="b" t="t" l="l"/>
            <a:pathLst>
              <a:path h="1370891" w="1308102">
                <a:moveTo>
                  <a:pt x="0" y="0"/>
                </a:moveTo>
                <a:lnTo>
                  <a:pt x="1308102" y="0"/>
                </a:lnTo>
                <a:lnTo>
                  <a:pt x="1308102" y="1370891"/>
                </a:lnTo>
                <a:lnTo>
                  <a:pt x="0" y="1370891"/>
                </a:lnTo>
                <a:lnTo>
                  <a:pt x="0" y="0"/>
                </a:lnTo>
                <a:close/>
              </a:path>
            </a:pathLst>
          </a:custGeom>
          <a:blipFill>
            <a:blip r:embed="rId4"/>
            <a:stretch>
              <a:fillRect l="0" t="0" r="0" b="0"/>
            </a:stretch>
          </a:blipFill>
        </p:spPr>
      </p:sp>
      <p:grpSp>
        <p:nvGrpSpPr>
          <p:cNvPr name="Group 4" id="4"/>
          <p:cNvGrpSpPr/>
          <p:nvPr/>
        </p:nvGrpSpPr>
        <p:grpSpPr>
          <a:xfrm rot="0">
            <a:off x="0" y="9258300"/>
            <a:ext cx="10983468" cy="1035566"/>
            <a:chOff x="0" y="0"/>
            <a:chExt cx="14644624" cy="1380755"/>
          </a:xfrm>
        </p:grpSpPr>
        <p:sp>
          <p:nvSpPr>
            <p:cNvPr name="Freeform 5" id="5"/>
            <p:cNvSpPr/>
            <p:nvPr/>
          </p:nvSpPr>
          <p:spPr>
            <a:xfrm flipH="false" flipV="false" rot="0">
              <a:off x="0" y="0"/>
              <a:ext cx="14644624" cy="1380744"/>
            </a:xfrm>
            <a:custGeom>
              <a:avLst/>
              <a:gdLst/>
              <a:ahLst/>
              <a:cxnLst/>
              <a:rect r="r" b="b" t="t" l="l"/>
              <a:pathLst>
                <a:path h="1380744" w="14644624">
                  <a:moveTo>
                    <a:pt x="0" y="0"/>
                  </a:moveTo>
                  <a:lnTo>
                    <a:pt x="14644624" y="0"/>
                  </a:lnTo>
                  <a:lnTo>
                    <a:pt x="14644624" y="1380744"/>
                  </a:lnTo>
                  <a:lnTo>
                    <a:pt x="0" y="1380744"/>
                  </a:lnTo>
                  <a:close/>
                </a:path>
              </a:pathLst>
            </a:custGeom>
            <a:solidFill>
              <a:srgbClr val="F79646"/>
            </a:solidFill>
          </p:spPr>
        </p:sp>
      </p:grpSp>
      <p:sp>
        <p:nvSpPr>
          <p:cNvPr name="Freeform 6" id="6"/>
          <p:cNvSpPr/>
          <p:nvPr/>
        </p:nvSpPr>
        <p:spPr>
          <a:xfrm flipH="false" flipV="false" rot="0">
            <a:off x="9894617" y="3005525"/>
            <a:ext cx="7364683" cy="4900862"/>
          </a:xfrm>
          <a:custGeom>
            <a:avLst/>
            <a:gdLst/>
            <a:ahLst/>
            <a:cxnLst/>
            <a:rect r="r" b="b" t="t" l="l"/>
            <a:pathLst>
              <a:path h="4900862" w="7364683">
                <a:moveTo>
                  <a:pt x="0" y="0"/>
                </a:moveTo>
                <a:lnTo>
                  <a:pt x="7364683" y="0"/>
                </a:lnTo>
                <a:lnTo>
                  <a:pt x="7364683" y="4900861"/>
                </a:lnTo>
                <a:lnTo>
                  <a:pt x="0" y="4900861"/>
                </a:lnTo>
                <a:lnTo>
                  <a:pt x="0" y="0"/>
                </a:lnTo>
                <a:close/>
              </a:path>
            </a:pathLst>
          </a:custGeom>
          <a:blipFill>
            <a:blip r:embed="rId5"/>
            <a:stretch>
              <a:fillRect l="0" t="0" r="0" b="0"/>
            </a:stretch>
          </a:blipFill>
        </p:spPr>
      </p:sp>
      <p:sp>
        <p:nvSpPr>
          <p:cNvPr name="TextBox 7" id="7"/>
          <p:cNvSpPr txBox="true"/>
          <p:nvPr/>
        </p:nvSpPr>
        <p:spPr>
          <a:xfrm rot="0">
            <a:off x="15331425" y="9685000"/>
            <a:ext cx="1950750" cy="273725"/>
          </a:xfrm>
          <a:prstGeom prst="rect">
            <a:avLst/>
          </a:prstGeom>
        </p:spPr>
        <p:txBody>
          <a:bodyPr anchor="t" rtlCol="false" tIns="0" lIns="0" bIns="0" rIns="0">
            <a:spAutoFit/>
          </a:bodyPr>
          <a:lstStyle/>
          <a:p>
            <a:pPr algn="r">
              <a:lnSpc>
                <a:spcPts val="1679"/>
              </a:lnSpc>
            </a:pPr>
            <a:r>
              <a:rPr lang="en-US" sz="1399">
                <a:solidFill>
                  <a:srgbClr val="000000"/>
                </a:solidFill>
                <a:latin typeface="Cambria"/>
              </a:rPr>
              <a:t>3/12</a:t>
            </a:r>
          </a:p>
        </p:txBody>
      </p:sp>
      <p:sp>
        <p:nvSpPr>
          <p:cNvPr name="TextBox 8" id="8"/>
          <p:cNvSpPr txBox="true"/>
          <p:nvPr/>
        </p:nvSpPr>
        <p:spPr>
          <a:xfrm rot="0">
            <a:off x="649152" y="2785579"/>
            <a:ext cx="8494848" cy="6276975"/>
          </a:xfrm>
          <a:prstGeom prst="rect">
            <a:avLst/>
          </a:prstGeom>
        </p:spPr>
        <p:txBody>
          <a:bodyPr anchor="t" rtlCol="false" tIns="0" lIns="0" bIns="0" rIns="0">
            <a:spAutoFit/>
          </a:bodyPr>
          <a:lstStyle/>
          <a:p>
            <a:pPr>
              <a:lnSpc>
                <a:spcPts val="3599"/>
              </a:lnSpc>
              <a:spcBef>
                <a:spcPct val="0"/>
              </a:spcBef>
            </a:pPr>
            <a:r>
              <a:rPr lang="en-US" sz="2999">
                <a:solidFill>
                  <a:srgbClr val="000000"/>
                </a:solidFill>
                <a:latin typeface="Cambria"/>
              </a:rPr>
              <a:t>HOW THINGS AROUND YOU ARE VISIBLE...​</a:t>
            </a:r>
          </a:p>
          <a:p>
            <a:pPr>
              <a:lnSpc>
                <a:spcPts val="3599"/>
              </a:lnSpc>
              <a:spcBef>
                <a:spcPct val="0"/>
              </a:spcBef>
            </a:pPr>
          </a:p>
          <a:p>
            <a:pPr>
              <a:lnSpc>
                <a:spcPts val="3599"/>
              </a:lnSpc>
              <a:spcBef>
                <a:spcPct val="0"/>
              </a:spcBef>
            </a:pPr>
            <a:r>
              <a:rPr lang="en-US" sz="2999">
                <a:solidFill>
                  <a:srgbClr val="000000"/>
                </a:solidFill>
                <a:latin typeface="Cambria"/>
              </a:rPr>
              <a:t>​</a:t>
            </a:r>
          </a:p>
          <a:p>
            <a:pPr marL="647692" indent="-323846" lvl="1">
              <a:lnSpc>
                <a:spcPts val="3599"/>
              </a:lnSpc>
              <a:buFont typeface="Arial"/>
              <a:buChar char="•"/>
            </a:pPr>
            <a:r>
              <a:rPr lang="en-US" sz="2999">
                <a:solidFill>
                  <a:srgbClr val="000000"/>
                </a:solidFill>
                <a:latin typeface="Cambria"/>
              </a:rPr>
              <a:t>Because of the light.​</a:t>
            </a:r>
          </a:p>
          <a:p>
            <a:pPr>
              <a:lnSpc>
                <a:spcPts val="3599"/>
              </a:lnSpc>
              <a:spcBef>
                <a:spcPct val="0"/>
              </a:spcBef>
            </a:pPr>
          </a:p>
          <a:p>
            <a:pPr marL="647692" indent="-323846" lvl="1">
              <a:lnSpc>
                <a:spcPts val="3599"/>
              </a:lnSpc>
              <a:buFont typeface="Arial"/>
              <a:buChar char="•"/>
            </a:pPr>
            <a:r>
              <a:rPr lang="en-US" sz="2999">
                <a:solidFill>
                  <a:srgbClr val="000000"/>
                </a:solidFill>
                <a:latin typeface="Cambria"/>
              </a:rPr>
              <a:t>We can see the sunlight through the door hole…​</a:t>
            </a:r>
          </a:p>
          <a:p>
            <a:pPr>
              <a:lnSpc>
                <a:spcPts val="3599"/>
              </a:lnSpc>
              <a:spcBef>
                <a:spcPct val="0"/>
              </a:spcBef>
            </a:pPr>
          </a:p>
          <a:p>
            <a:pPr marL="647692" indent="-323846" lvl="1">
              <a:lnSpc>
                <a:spcPts val="3599"/>
              </a:lnSpc>
              <a:buFont typeface="Arial"/>
              <a:buChar char="•"/>
            </a:pPr>
            <a:r>
              <a:rPr lang="en-US" sz="2999">
                <a:solidFill>
                  <a:srgbClr val="000000"/>
                </a:solidFill>
                <a:latin typeface="Cambria"/>
              </a:rPr>
              <a:t>Light going from cinema projector to the screen…​</a:t>
            </a:r>
          </a:p>
          <a:p>
            <a:pPr>
              <a:lnSpc>
                <a:spcPts val="3599"/>
              </a:lnSpc>
              <a:spcBef>
                <a:spcPct val="0"/>
              </a:spcBef>
            </a:pPr>
          </a:p>
          <a:p>
            <a:pPr marL="647692" indent="-323846" lvl="1">
              <a:lnSpc>
                <a:spcPts val="3599"/>
              </a:lnSpc>
              <a:buFont typeface="Arial"/>
              <a:buChar char="•"/>
            </a:pPr>
            <a:r>
              <a:rPr lang="en-US" sz="2999">
                <a:solidFill>
                  <a:srgbClr val="000000"/>
                </a:solidFill>
                <a:latin typeface="Cambria"/>
              </a:rPr>
              <a:t>Can light pass through the room which is absolutely free from dust?..​</a:t>
            </a:r>
          </a:p>
          <a:p>
            <a:pPr>
              <a:lnSpc>
                <a:spcPts val="3599"/>
              </a:lnSpc>
              <a:spcBef>
                <a:spcPct val="0"/>
              </a:spcBef>
            </a:pPr>
          </a:p>
          <a:p>
            <a:pPr>
              <a:lnSpc>
                <a:spcPts val="3599"/>
              </a:lnSpc>
              <a:spcBef>
                <a:spcPct val="0"/>
              </a:spcBef>
            </a:pPr>
            <a:r>
              <a:rPr lang="en-US" sz="2999">
                <a:solidFill>
                  <a:srgbClr val="000000"/>
                </a:solidFill>
                <a:latin typeface="Cambria"/>
              </a:rPr>
              <a: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851544" y="354999"/>
            <a:ext cx="2148469" cy="1298612"/>
          </a:xfrm>
          <a:custGeom>
            <a:avLst/>
            <a:gdLst/>
            <a:ahLst/>
            <a:cxnLst/>
            <a:rect r="r" b="b" t="t" l="l"/>
            <a:pathLst>
              <a:path h="1298612" w="2148469">
                <a:moveTo>
                  <a:pt x="0" y="0"/>
                </a:moveTo>
                <a:lnTo>
                  <a:pt x="2148469" y="0"/>
                </a:lnTo>
                <a:lnTo>
                  <a:pt x="2148469" y="1298612"/>
                </a:lnTo>
                <a:lnTo>
                  <a:pt x="0" y="1298612"/>
                </a:lnTo>
                <a:lnTo>
                  <a:pt x="0" y="0"/>
                </a:lnTo>
                <a:close/>
              </a:path>
            </a:pathLst>
          </a:custGeom>
          <a:blipFill>
            <a:blip r:embed="rId3"/>
            <a:stretch>
              <a:fillRect l="0" t="0" r="0" b="-23"/>
            </a:stretch>
          </a:blipFill>
        </p:spPr>
      </p:sp>
      <p:sp>
        <p:nvSpPr>
          <p:cNvPr name="Freeform 3" id="3"/>
          <p:cNvSpPr/>
          <p:nvPr/>
        </p:nvSpPr>
        <p:spPr>
          <a:xfrm flipH="false" flipV="false" rot="0">
            <a:off x="241298" y="223009"/>
            <a:ext cx="1308102" cy="1370891"/>
          </a:xfrm>
          <a:custGeom>
            <a:avLst/>
            <a:gdLst/>
            <a:ahLst/>
            <a:cxnLst/>
            <a:rect r="r" b="b" t="t" l="l"/>
            <a:pathLst>
              <a:path h="1370891" w="1308102">
                <a:moveTo>
                  <a:pt x="0" y="0"/>
                </a:moveTo>
                <a:lnTo>
                  <a:pt x="1308102" y="0"/>
                </a:lnTo>
                <a:lnTo>
                  <a:pt x="1308102" y="1370891"/>
                </a:lnTo>
                <a:lnTo>
                  <a:pt x="0" y="1370891"/>
                </a:lnTo>
                <a:lnTo>
                  <a:pt x="0" y="0"/>
                </a:lnTo>
                <a:close/>
              </a:path>
            </a:pathLst>
          </a:custGeom>
          <a:blipFill>
            <a:blip r:embed="rId4"/>
            <a:stretch>
              <a:fillRect l="0" t="0" r="0" b="0"/>
            </a:stretch>
          </a:blipFill>
        </p:spPr>
      </p:sp>
      <p:grpSp>
        <p:nvGrpSpPr>
          <p:cNvPr name="Group 4" id="4"/>
          <p:cNvGrpSpPr/>
          <p:nvPr/>
        </p:nvGrpSpPr>
        <p:grpSpPr>
          <a:xfrm rot="0">
            <a:off x="7284019" y="9251434"/>
            <a:ext cx="11003981" cy="1035566"/>
            <a:chOff x="0" y="0"/>
            <a:chExt cx="14671975" cy="1380755"/>
          </a:xfrm>
        </p:grpSpPr>
        <p:sp>
          <p:nvSpPr>
            <p:cNvPr name="Freeform 5" id="5"/>
            <p:cNvSpPr/>
            <p:nvPr/>
          </p:nvSpPr>
          <p:spPr>
            <a:xfrm flipH="false" flipV="false" rot="0">
              <a:off x="0" y="0"/>
              <a:ext cx="14671929" cy="1380744"/>
            </a:xfrm>
            <a:custGeom>
              <a:avLst/>
              <a:gdLst/>
              <a:ahLst/>
              <a:cxnLst/>
              <a:rect r="r" b="b" t="t" l="l"/>
              <a:pathLst>
                <a:path h="1380744" w="14671929">
                  <a:moveTo>
                    <a:pt x="0" y="0"/>
                  </a:moveTo>
                  <a:lnTo>
                    <a:pt x="14671929" y="0"/>
                  </a:lnTo>
                  <a:lnTo>
                    <a:pt x="14671929" y="1380744"/>
                  </a:lnTo>
                  <a:lnTo>
                    <a:pt x="0" y="1380744"/>
                  </a:lnTo>
                  <a:close/>
                </a:path>
              </a:pathLst>
            </a:custGeom>
            <a:solidFill>
              <a:srgbClr val="F79646"/>
            </a:solidFill>
          </p:spPr>
        </p:sp>
      </p:grpSp>
      <p:grpSp>
        <p:nvGrpSpPr>
          <p:cNvPr name="Group 6" id="6"/>
          <p:cNvGrpSpPr/>
          <p:nvPr/>
        </p:nvGrpSpPr>
        <p:grpSpPr>
          <a:xfrm rot="0">
            <a:off x="847725" y="2324100"/>
            <a:ext cx="66675" cy="7162800"/>
            <a:chOff x="0" y="0"/>
            <a:chExt cx="88900" cy="9550400"/>
          </a:xfrm>
        </p:grpSpPr>
        <p:sp>
          <p:nvSpPr>
            <p:cNvPr name="Freeform 7" id="7"/>
            <p:cNvSpPr/>
            <p:nvPr/>
          </p:nvSpPr>
          <p:spPr>
            <a:xfrm flipH="false" flipV="false" rot="0">
              <a:off x="0" y="0"/>
              <a:ext cx="88900" cy="9550400"/>
            </a:xfrm>
            <a:custGeom>
              <a:avLst/>
              <a:gdLst/>
              <a:ahLst/>
              <a:cxnLst/>
              <a:rect r="r" b="b" t="t" l="l"/>
              <a:pathLst>
                <a:path h="9550400" w="88900">
                  <a:moveTo>
                    <a:pt x="88900" y="0"/>
                  </a:moveTo>
                  <a:lnTo>
                    <a:pt x="0" y="0"/>
                  </a:lnTo>
                  <a:lnTo>
                    <a:pt x="0" y="9550400"/>
                  </a:lnTo>
                  <a:lnTo>
                    <a:pt x="88900" y="9550400"/>
                  </a:lnTo>
                  <a:close/>
                </a:path>
              </a:pathLst>
            </a:custGeom>
            <a:solidFill>
              <a:srgbClr val="5F8368"/>
            </a:solidFill>
          </p:spPr>
        </p:sp>
      </p:grpSp>
      <p:sp>
        <p:nvSpPr>
          <p:cNvPr name="Freeform 8" id="8"/>
          <p:cNvSpPr/>
          <p:nvPr/>
        </p:nvSpPr>
        <p:spPr>
          <a:xfrm flipH="false" flipV="false" rot="0">
            <a:off x="4963141" y="1965375"/>
            <a:ext cx="4641756" cy="2846512"/>
          </a:xfrm>
          <a:custGeom>
            <a:avLst/>
            <a:gdLst/>
            <a:ahLst/>
            <a:cxnLst/>
            <a:rect r="r" b="b" t="t" l="l"/>
            <a:pathLst>
              <a:path h="2846512" w="4641756">
                <a:moveTo>
                  <a:pt x="0" y="0"/>
                </a:moveTo>
                <a:lnTo>
                  <a:pt x="4641756" y="0"/>
                </a:lnTo>
                <a:lnTo>
                  <a:pt x="4641756" y="2846512"/>
                </a:lnTo>
                <a:lnTo>
                  <a:pt x="0" y="2846512"/>
                </a:lnTo>
                <a:lnTo>
                  <a:pt x="0" y="0"/>
                </a:lnTo>
                <a:close/>
              </a:path>
            </a:pathLst>
          </a:custGeom>
          <a:blipFill>
            <a:blip r:embed="rId5"/>
            <a:stretch>
              <a:fillRect l="0" t="0" r="0" b="0"/>
            </a:stretch>
          </a:blipFill>
        </p:spPr>
      </p:sp>
      <p:sp>
        <p:nvSpPr>
          <p:cNvPr name="Freeform 9" id="9"/>
          <p:cNvSpPr/>
          <p:nvPr/>
        </p:nvSpPr>
        <p:spPr>
          <a:xfrm flipH="false" flipV="false" rot="0">
            <a:off x="1260503" y="1710363"/>
            <a:ext cx="3356535" cy="3356535"/>
          </a:xfrm>
          <a:custGeom>
            <a:avLst/>
            <a:gdLst/>
            <a:ahLst/>
            <a:cxnLst/>
            <a:rect r="r" b="b" t="t" l="l"/>
            <a:pathLst>
              <a:path h="3356535" w="3356535">
                <a:moveTo>
                  <a:pt x="0" y="0"/>
                </a:moveTo>
                <a:lnTo>
                  <a:pt x="3356535" y="0"/>
                </a:lnTo>
                <a:lnTo>
                  <a:pt x="3356535" y="3356536"/>
                </a:lnTo>
                <a:lnTo>
                  <a:pt x="0" y="3356536"/>
                </a:lnTo>
                <a:lnTo>
                  <a:pt x="0" y="0"/>
                </a:lnTo>
                <a:close/>
              </a:path>
            </a:pathLst>
          </a:custGeom>
          <a:blipFill>
            <a:blip r:embed="rId6"/>
            <a:stretch>
              <a:fillRect l="0" t="0" r="0" b="0"/>
            </a:stretch>
          </a:blipFill>
        </p:spPr>
      </p:sp>
      <p:sp>
        <p:nvSpPr>
          <p:cNvPr name="Freeform 10" id="10"/>
          <p:cNvSpPr/>
          <p:nvPr/>
        </p:nvSpPr>
        <p:spPr>
          <a:xfrm flipH="false" flipV="false" rot="0">
            <a:off x="1549400" y="5352706"/>
            <a:ext cx="8059594" cy="3612921"/>
          </a:xfrm>
          <a:custGeom>
            <a:avLst/>
            <a:gdLst/>
            <a:ahLst/>
            <a:cxnLst/>
            <a:rect r="r" b="b" t="t" l="l"/>
            <a:pathLst>
              <a:path h="3612921" w="8059594">
                <a:moveTo>
                  <a:pt x="0" y="0"/>
                </a:moveTo>
                <a:lnTo>
                  <a:pt x="8059594" y="0"/>
                </a:lnTo>
                <a:lnTo>
                  <a:pt x="8059594" y="3612921"/>
                </a:lnTo>
                <a:lnTo>
                  <a:pt x="0" y="3612921"/>
                </a:lnTo>
                <a:lnTo>
                  <a:pt x="0" y="0"/>
                </a:lnTo>
                <a:close/>
              </a:path>
            </a:pathLst>
          </a:custGeom>
          <a:blipFill>
            <a:blip r:embed="rId7"/>
            <a:stretch>
              <a:fillRect l="0" t="0" r="0" b="0"/>
            </a:stretch>
          </a:blipFill>
        </p:spPr>
      </p:sp>
      <p:sp>
        <p:nvSpPr>
          <p:cNvPr name="TextBox 11" id="11"/>
          <p:cNvSpPr txBox="true"/>
          <p:nvPr/>
        </p:nvSpPr>
        <p:spPr>
          <a:xfrm rot="0">
            <a:off x="15331425" y="9685000"/>
            <a:ext cx="1950750" cy="273725"/>
          </a:xfrm>
          <a:prstGeom prst="rect">
            <a:avLst/>
          </a:prstGeom>
        </p:spPr>
        <p:txBody>
          <a:bodyPr anchor="t" rtlCol="false" tIns="0" lIns="0" bIns="0" rIns="0">
            <a:spAutoFit/>
          </a:bodyPr>
          <a:lstStyle/>
          <a:p>
            <a:pPr algn="r">
              <a:lnSpc>
                <a:spcPts val="1679"/>
              </a:lnSpc>
            </a:pPr>
            <a:r>
              <a:rPr lang="en-US" sz="1399">
                <a:solidFill>
                  <a:srgbClr val="000000"/>
                </a:solidFill>
                <a:latin typeface="Cambria"/>
              </a:rPr>
              <a:t>4/12</a:t>
            </a:r>
          </a:p>
        </p:txBody>
      </p:sp>
      <p:sp>
        <p:nvSpPr>
          <p:cNvPr name="TextBox 12" id="12"/>
          <p:cNvSpPr txBox="true"/>
          <p:nvPr/>
        </p:nvSpPr>
        <p:spPr>
          <a:xfrm rot="0">
            <a:off x="9373385" y="1212900"/>
            <a:ext cx="1623566" cy="752475"/>
          </a:xfrm>
          <a:prstGeom prst="rect">
            <a:avLst/>
          </a:prstGeom>
        </p:spPr>
        <p:txBody>
          <a:bodyPr anchor="t" rtlCol="false" tIns="0" lIns="0" bIns="0" rIns="0">
            <a:spAutoFit/>
          </a:bodyPr>
          <a:lstStyle/>
          <a:p>
            <a:pPr algn="ctr">
              <a:lnSpc>
                <a:spcPts val="5879"/>
              </a:lnSpc>
              <a:spcBef>
                <a:spcPct val="0"/>
              </a:spcBef>
            </a:pPr>
            <a:r>
              <a:rPr lang="en-US" sz="4899">
                <a:solidFill>
                  <a:srgbClr val="000000"/>
                </a:solidFill>
                <a:latin typeface="Cambria"/>
              </a:rPr>
              <a:t>Light..</a:t>
            </a:r>
          </a:p>
        </p:txBody>
      </p:sp>
      <p:sp>
        <p:nvSpPr>
          <p:cNvPr name="TextBox 13" id="13"/>
          <p:cNvSpPr txBox="true"/>
          <p:nvPr/>
        </p:nvSpPr>
        <p:spPr>
          <a:xfrm rot="0">
            <a:off x="10185168" y="2305050"/>
            <a:ext cx="7667117" cy="4686300"/>
          </a:xfrm>
          <a:prstGeom prst="rect">
            <a:avLst/>
          </a:prstGeom>
        </p:spPr>
        <p:txBody>
          <a:bodyPr anchor="t" rtlCol="false" tIns="0" lIns="0" bIns="0" rIns="0">
            <a:spAutoFit/>
          </a:bodyPr>
          <a:lstStyle/>
          <a:p>
            <a:pPr marL="669281" indent="-334641" lvl="1">
              <a:lnSpc>
                <a:spcPts val="3719"/>
              </a:lnSpc>
              <a:spcBef>
                <a:spcPct val="0"/>
              </a:spcBef>
              <a:buFont typeface="Arial"/>
              <a:buChar char="•"/>
            </a:pPr>
            <a:r>
              <a:rPr lang="en-US" sz="3099">
                <a:solidFill>
                  <a:srgbClr val="000000"/>
                </a:solidFill>
                <a:latin typeface="Cambria"/>
              </a:rPr>
              <a:t>Light..Light is a form of energy. Which is essential for life on Earth.​</a:t>
            </a:r>
          </a:p>
          <a:p>
            <a:pPr marL="669281" indent="-334641" lvl="1">
              <a:lnSpc>
                <a:spcPts val="3719"/>
              </a:lnSpc>
              <a:spcBef>
                <a:spcPct val="0"/>
              </a:spcBef>
              <a:buFont typeface="Arial"/>
              <a:buChar char="•"/>
            </a:pPr>
            <a:r>
              <a:rPr lang="en-US" sz="3099">
                <a:solidFill>
                  <a:srgbClr val="000000"/>
                </a:solidFill>
                <a:latin typeface="Cambria"/>
              </a:rPr>
              <a:t>How fast does   the light travel??​</a:t>
            </a:r>
          </a:p>
          <a:p>
            <a:pPr marL="669281" indent="-334641" lvl="1">
              <a:lnSpc>
                <a:spcPts val="3719"/>
              </a:lnSpc>
              <a:spcBef>
                <a:spcPct val="0"/>
              </a:spcBef>
              <a:buFont typeface="Arial"/>
              <a:buChar char="•"/>
            </a:pPr>
            <a:r>
              <a:rPr lang="en-US" sz="3099">
                <a:solidFill>
                  <a:srgbClr val="000000"/>
                </a:solidFill>
                <a:latin typeface="Cambria"/>
              </a:rPr>
              <a:t>Galileo tried to measure the speed of light travel. But couldn’t…..​</a:t>
            </a:r>
          </a:p>
          <a:p>
            <a:pPr marL="669281" indent="-334641" lvl="1">
              <a:lnSpc>
                <a:spcPts val="3719"/>
              </a:lnSpc>
              <a:spcBef>
                <a:spcPct val="0"/>
              </a:spcBef>
              <a:buFont typeface="Arial"/>
              <a:buChar char="•"/>
            </a:pPr>
            <a:r>
              <a:rPr lang="en-US" sz="3099">
                <a:solidFill>
                  <a:srgbClr val="000000"/>
                </a:solidFill>
                <a:latin typeface="Cambria"/>
              </a:rPr>
              <a:t>Light travel 3,00,000 km per second ​</a:t>
            </a:r>
          </a:p>
          <a:p>
            <a:pPr marL="669281" indent="-334641" lvl="1">
              <a:lnSpc>
                <a:spcPts val="3719"/>
              </a:lnSpc>
              <a:spcBef>
                <a:spcPct val="0"/>
              </a:spcBef>
              <a:buFont typeface="Arial"/>
              <a:buChar char="•"/>
            </a:pPr>
            <a:r>
              <a:rPr lang="en-US" sz="3099">
                <a:solidFill>
                  <a:srgbClr val="000000"/>
                </a:solidFill>
                <a:latin typeface="Cambria"/>
              </a:rPr>
              <a:t>Appropriately 1/150th of a second from Delhi to Chennai ​</a:t>
            </a:r>
          </a:p>
          <a:p>
            <a:pPr algn="l" marL="669281" indent="-334641" lvl="1">
              <a:lnSpc>
                <a:spcPts val="3719"/>
              </a:lnSpc>
              <a:spcBef>
                <a:spcPct val="0"/>
              </a:spcBef>
              <a:buFont typeface="Arial"/>
              <a:buChar char="•"/>
            </a:pPr>
            <a:r>
              <a:rPr lang="en-US" sz="3099">
                <a:solidFill>
                  <a:srgbClr val="000000"/>
                </a:solidFill>
                <a:latin typeface="Cambria"/>
              </a:rPr>
              <a:t>Time taken for the sunlight to reach the Earth is 81/4 min.​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851544" y="354999"/>
            <a:ext cx="2148469" cy="1298612"/>
          </a:xfrm>
          <a:custGeom>
            <a:avLst/>
            <a:gdLst/>
            <a:ahLst/>
            <a:cxnLst/>
            <a:rect r="r" b="b" t="t" l="l"/>
            <a:pathLst>
              <a:path h="1298612" w="2148469">
                <a:moveTo>
                  <a:pt x="0" y="0"/>
                </a:moveTo>
                <a:lnTo>
                  <a:pt x="2148469" y="0"/>
                </a:lnTo>
                <a:lnTo>
                  <a:pt x="2148469" y="1298612"/>
                </a:lnTo>
                <a:lnTo>
                  <a:pt x="0" y="1298612"/>
                </a:lnTo>
                <a:lnTo>
                  <a:pt x="0" y="0"/>
                </a:lnTo>
                <a:close/>
              </a:path>
            </a:pathLst>
          </a:custGeom>
          <a:blipFill>
            <a:blip r:embed="rId3"/>
            <a:stretch>
              <a:fillRect l="0" t="0" r="0" b="-23"/>
            </a:stretch>
          </a:blipFill>
        </p:spPr>
      </p:sp>
      <p:sp>
        <p:nvSpPr>
          <p:cNvPr name="Freeform 3" id="3"/>
          <p:cNvSpPr/>
          <p:nvPr/>
        </p:nvSpPr>
        <p:spPr>
          <a:xfrm flipH="false" flipV="false" rot="0">
            <a:off x="241298" y="223009"/>
            <a:ext cx="1308102" cy="1370891"/>
          </a:xfrm>
          <a:custGeom>
            <a:avLst/>
            <a:gdLst/>
            <a:ahLst/>
            <a:cxnLst/>
            <a:rect r="r" b="b" t="t" l="l"/>
            <a:pathLst>
              <a:path h="1370891" w="1308102">
                <a:moveTo>
                  <a:pt x="0" y="0"/>
                </a:moveTo>
                <a:lnTo>
                  <a:pt x="1308102" y="0"/>
                </a:lnTo>
                <a:lnTo>
                  <a:pt x="1308102" y="1370891"/>
                </a:lnTo>
                <a:lnTo>
                  <a:pt x="0" y="1370891"/>
                </a:lnTo>
                <a:lnTo>
                  <a:pt x="0" y="0"/>
                </a:lnTo>
                <a:close/>
              </a:path>
            </a:pathLst>
          </a:custGeom>
          <a:blipFill>
            <a:blip r:embed="rId4"/>
            <a:stretch>
              <a:fillRect l="0" t="0" r="0" b="0"/>
            </a:stretch>
          </a:blipFill>
        </p:spPr>
      </p:sp>
      <p:grpSp>
        <p:nvGrpSpPr>
          <p:cNvPr name="Group 4" id="4"/>
          <p:cNvGrpSpPr/>
          <p:nvPr/>
        </p:nvGrpSpPr>
        <p:grpSpPr>
          <a:xfrm rot="0">
            <a:off x="0" y="9258300"/>
            <a:ext cx="10983468" cy="1035566"/>
            <a:chOff x="0" y="0"/>
            <a:chExt cx="14644624" cy="1380755"/>
          </a:xfrm>
        </p:grpSpPr>
        <p:sp>
          <p:nvSpPr>
            <p:cNvPr name="Freeform 5" id="5"/>
            <p:cNvSpPr/>
            <p:nvPr/>
          </p:nvSpPr>
          <p:spPr>
            <a:xfrm flipH="false" flipV="false" rot="0">
              <a:off x="0" y="0"/>
              <a:ext cx="14644624" cy="1380744"/>
            </a:xfrm>
            <a:custGeom>
              <a:avLst/>
              <a:gdLst/>
              <a:ahLst/>
              <a:cxnLst/>
              <a:rect r="r" b="b" t="t" l="l"/>
              <a:pathLst>
                <a:path h="1380744" w="14644624">
                  <a:moveTo>
                    <a:pt x="0" y="0"/>
                  </a:moveTo>
                  <a:lnTo>
                    <a:pt x="14644624" y="0"/>
                  </a:lnTo>
                  <a:lnTo>
                    <a:pt x="14644624" y="1380744"/>
                  </a:lnTo>
                  <a:lnTo>
                    <a:pt x="0" y="1380744"/>
                  </a:lnTo>
                  <a:close/>
                </a:path>
              </a:pathLst>
            </a:custGeom>
            <a:solidFill>
              <a:srgbClr val="F79646"/>
            </a:solidFill>
          </p:spPr>
        </p:sp>
      </p:grpSp>
      <p:grpSp>
        <p:nvGrpSpPr>
          <p:cNvPr name="Group 6" id="6"/>
          <p:cNvGrpSpPr/>
          <p:nvPr/>
        </p:nvGrpSpPr>
        <p:grpSpPr>
          <a:xfrm rot="0">
            <a:off x="871536" y="2149500"/>
            <a:ext cx="47625" cy="6553200"/>
            <a:chOff x="0" y="0"/>
            <a:chExt cx="63500" cy="8737600"/>
          </a:xfrm>
        </p:grpSpPr>
        <p:sp>
          <p:nvSpPr>
            <p:cNvPr name="Freeform 7" id="7"/>
            <p:cNvSpPr/>
            <p:nvPr/>
          </p:nvSpPr>
          <p:spPr>
            <a:xfrm flipH="false" flipV="false" rot="0">
              <a:off x="0" y="0"/>
              <a:ext cx="63500" cy="8737600"/>
            </a:xfrm>
            <a:custGeom>
              <a:avLst/>
              <a:gdLst/>
              <a:ahLst/>
              <a:cxnLst/>
              <a:rect r="r" b="b" t="t" l="l"/>
              <a:pathLst>
                <a:path h="8737600" w="63500">
                  <a:moveTo>
                    <a:pt x="0" y="0"/>
                  </a:moveTo>
                  <a:lnTo>
                    <a:pt x="63500" y="0"/>
                  </a:lnTo>
                  <a:lnTo>
                    <a:pt x="63500" y="8737600"/>
                  </a:lnTo>
                  <a:lnTo>
                    <a:pt x="0" y="8737600"/>
                  </a:lnTo>
                  <a:close/>
                </a:path>
              </a:pathLst>
            </a:custGeom>
            <a:solidFill>
              <a:srgbClr val="5F8368"/>
            </a:solidFill>
          </p:spPr>
        </p:sp>
      </p:grpSp>
      <p:sp>
        <p:nvSpPr>
          <p:cNvPr name="Freeform 8" id="8"/>
          <p:cNvSpPr/>
          <p:nvPr/>
        </p:nvSpPr>
        <p:spPr>
          <a:xfrm flipH="false" flipV="false" rot="0">
            <a:off x="9376199" y="3058281"/>
            <a:ext cx="8366273" cy="4685113"/>
          </a:xfrm>
          <a:custGeom>
            <a:avLst/>
            <a:gdLst/>
            <a:ahLst/>
            <a:cxnLst/>
            <a:rect r="r" b="b" t="t" l="l"/>
            <a:pathLst>
              <a:path h="4685113" w="8366273">
                <a:moveTo>
                  <a:pt x="0" y="0"/>
                </a:moveTo>
                <a:lnTo>
                  <a:pt x="8366274" y="0"/>
                </a:lnTo>
                <a:lnTo>
                  <a:pt x="8366274" y="4685113"/>
                </a:lnTo>
                <a:lnTo>
                  <a:pt x="0" y="4685113"/>
                </a:lnTo>
                <a:lnTo>
                  <a:pt x="0" y="0"/>
                </a:lnTo>
                <a:close/>
              </a:path>
            </a:pathLst>
          </a:custGeom>
          <a:blipFill>
            <a:blip r:embed="rId5"/>
            <a:stretch>
              <a:fillRect l="0" t="0" r="0" b="0"/>
            </a:stretch>
          </a:blipFill>
        </p:spPr>
      </p:sp>
      <p:sp>
        <p:nvSpPr>
          <p:cNvPr name="Freeform 9" id="9"/>
          <p:cNvSpPr/>
          <p:nvPr/>
        </p:nvSpPr>
        <p:spPr>
          <a:xfrm flipH="false" flipV="false" rot="0">
            <a:off x="1261151" y="1936123"/>
            <a:ext cx="8115048" cy="4544427"/>
          </a:xfrm>
          <a:custGeom>
            <a:avLst/>
            <a:gdLst/>
            <a:ahLst/>
            <a:cxnLst/>
            <a:rect r="r" b="b" t="t" l="l"/>
            <a:pathLst>
              <a:path h="4544427" w="8115048">
                <a:moveTo>
                  <a:pt x="0" y="0"/>
                </a:moveTo>
                <a:lnTo>
                  <a:pt x="8115048" y="0"/>
                </a:lnTo>
                <a:lnTo>
                  <a:pt x="8115048" y="4544427"/>
                </a:lnTo>
                <a:lnTo>
                  <a:pt x="0" y="4544427"/>
                </a:lnTo>
                <a:lnTo>
                  <a:pt x="0" y="0"/>
                </a:lnTo>
                <a:close/>
              </a:path>
            </a:pathLst>
          </a:custGeom>
          <a:blipFill>
            <a:blip r:embed="rId6"/>
            <a:stretch>
              <a:fillRect l="0" t="0" r="0" b="0"/>
            </a:stretch>
          </a:blipFill>
        </p:spPr>
      </p:sp>
      <p:sp>
        <p:nvSpPr>
          <p:cNvPr name="TextBox 10" id="10"/>
          <p:cNvSpPr txBox="true"/>
          <p:nvPr/>
        </p:nvSpPr>
        <p:spPr>
          <a:xfrm rot="0">
            <a:off x="15331425" y="9685000"/>
            <a:ext cx="1950750" cy="273725"/>
          </a:xfrm>
          <a:prstGeom prst="rect">
            <a:avLst/>
          </a:prstGeom>
        </p:spPr>
        <p:txBody>
          <a:bodyPr anchor="t" rtlCol="false" tIns="0" lIns="0" bIns="0" rIns="0">
            <a:spAutoFit/>
          </a:bodyPr>
          <a:lstStyle/>
          <a:p>
            <a:pPr algn="r">
              <a:lnSpc>
                <a:spcPts val="1679"/>
              </a:lnSpc>
            </a:pPr>
            <a:r>
              <a:rPr lang="en-US" sz="1399">
                <a:solidFill>
                  <a:srgbClr val="000000"/>
                </a:solidFill>
                <a:latin typeface="Cambria"/>
              </a:rPr>
              <a:t>5/12</a:t>
            </a:r>
          </a:p>
        </p:txBody>
      </p:sp>
      <p:sp>
        <p:nvSpPr>
          <p:cNvPr name="TextBox 11" id="11"/>
          <p:cNvSpPr txBox="true"/>
          <p:nvPr/>
        </p:nvSpPr>
        <p:spPr>
          <a:xfrm rot="0">
            <a:off x="7561585" y="622705"/>
            <a:ext cx="3164830" cy="571500"/>
          </a:xfrm>
          <a:prstGeom prst="rect">
            <a:avLst/>
          </a:prstGeom>
        </p:spPr>
        <p:txBody>
          <a:bodyPr anchor="t" rtlCol="false" tIns="0" lIns="0" bIns="0" rIns="0">
            <a:spAutoFit/>
          </a:bodyPr>
          <a:lstStyle/>
          <a:p>
            <a:pPr algn="ctr">
              <a:lnSpc>
                <a:spcPts val="4559"/>
              </a:lnSpc>
              <a:spcBef>
                <a:spcPct val="0"/>
              </a:spcBef>
            </a:pPr>
            <a:r>
              <a:rPr lang="en-US" sz="3799">
                <a:solidFill>
                  <a:srgbClr val="000000"/>
                </a:solidFill>
                <a:latin typeface="Cambria"/>
              </a:rPr>
              <a:t>Sources of light</a:t>
            </a:r>
          </a:p>
        </p:txBody>
      </p:sp>
      <p:sp>
        <p:nvSpPr>
          <p:cNvPr name="TextBox 12" id="12"/>
          <p:cNvSpPr txBox="true"/>
          <p:nvPr/>
        </p:nvSpPr>
        <p:spPr>
          <a:xfrm rot="0">
            <a:off x="2020267" y="8076022"/>
            <a:ext cx="14247465" cy="1266825"/>
          </a:xfrm>
          <a:prstGeom prst="rect">
            <a:avLst/>
          </a:prstGeom>
        </p:spPr>
        <p:txBody>
          <a:bodyPr anchor="t" rtlCol="false" tIns="0" lIns="0" bIns="0" rIns="0">
            <a:spAutoFit/>
          </a:bodyPr>
          <a:lstStyle/>
          <a:p>
            <a:pPr algn="ctr">
              <a:lnSpc>
                <a:spcPts val="3359"/>
              </a:lnSpc>
              <a:spcBef>
                <a:spcPct val="0"/>
              </a:spcBef>
            </a:pPr>
            <a:r>
              <a:rPr lang="en-US" sz="2799">
                <a:solidFill>
                  <a:srgbClr val="000000"/>
                </a:solidFill>
                <a:latin typeface="Cambria"/>
              </a:rPr>
              <a:t>When the light hits the non luminous object it reflects back. Thus we are able to see the object.​</a:t>
            </a:r>
          </a:p>
          <a:p>
            <a:pPr algn="ctr">
              <a:lnSpc>
                <a:spcPts val="3359"/>
              </a:lnSpc>
              <a:spcBef>
                <a:spcPct val="0"/>
              </a:spcBef>
            </a:pPr>
          </a:p>
          <a:p>
            <a:pPr algn="ctr">
              <a:lnSpc>
                <a:spcPts val="3359"/>
              </a:lnSpc>
              <a:spcBef>
                <a:spcPct val="0"/>
              </a:spcBef>
            </a:pPr>
            <a:r>
              <a:rPr lang="en-US" sz="2799">
                <a:solidFill>
                  <a:srgbClr val="000000"/>
                </a:solidFill>
                <a:latin typeface="Cambria"/>
              </a:rPr>
              <a: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851544" y="354999"/>
            <a:ext cx="2148469" cy="1298612"/>
          </a:xfrm>
          <a:custGeom>
            <a:avLst/>
            <a:gdLst/>
            <a:ahLst/>
            <a:cxnLst/>
            <a:rect r="r" b="b" t="t" l="l"/>
            <a:pathLst>
              <a:path h="1298612" w="2148469">
                <a:moveTo>
                  <a:pt x="0" y="0"/>
                </a:moveTo>
                <a:lnTo>
                  <a:pt x="2148469" y="0"/>
                </a:lnTo>
                <a:lnTo>
                  <a:pt x="2148469" y="1298612"/>
                </a:lnTo>
                <a:lnTo>
                  <a:pt x="0" y="1298612"/>
                </a:lnTo>
                <a:lnTo>
                  <a:pt x="0" y="0"/>
                </a:lnTo>
                <a:close/>
              </a:path>
            </a:pathLst>
          </a:custGeom>
          <a:blipFill>
            <a:blip r:embed="rId3"/>
            <a:stretch>
              <a:fillRect l="0" t="0" r="0" b="-23"/>
            </a:stretch>
          </a:blipFill>
        </p:spPr>
      </p:sp>
      <p:sp>
        <p:nvSpPr>
          <p:cNvPr name="Freeform 3" id="3"/>
          <p:cNvSpPr/>
          <p:nvPr/>
        </p:nvSpPr>
        <p:spPr>
          <a:xfrm flipH="false" flipV="false" rot="0">
            <a:off x="241298" y="223009"/>
            <a:ext cx="1308102" cy="1370891"/>
          </a:xfrm>
          <a:custGeom>
            <a:avLst/>
            <a:gdLst/>
            <a:ahLst/>
            <a:cxnLst/>
            <a:rect r="r" b="b" t="t" l="l"/>
            <a:pathLst>
              <a:path h="1370891" w="1308102">
                <a:moveTo>
                  <a:pt x="0" y="0"/>
                </a:moveTo>
                <a:lnTo>
                  <a:pt x="1308102" y="0"/>
                </a:lnTo>
                <a:lnTo>
                  <a:pt x="1308102" y="1370891"/>
                </a:lnTo>
                <a:lnTo>
                  <a:pt x="0" y="1370891"/>
                </a:lnTo>
                <a:lnTo>
                  <a:pt x="0" y="0"/>
                </a:lnTo>
                <a:close/>
              </a:path>
            </a:pathLst>
          </a:custGeom>
          <a:blipFill>
            <a:blip r:embed="rId4"/>
            <a:stretch>
              <a:fillRect l="0" t="0" r="0" b="0"/>
            </a:stretch>
          </a:blipFill>
        </p:spPr>
      </p:sp>
      <p:grpSp>
        <p:nvGrpSpPr>
          <p:cNvPr name="Group 4" id="4"/>
          <p:cNvGrpSpPr/>
          <p:nvPr/>
        </p:nvGrpSpPr>
        <p:grpSpPr>
          <a:xfrm rot="0">
            <a:off x="7284019" y="9251434"/>
            <a:ext cx="11003981" cy="1035566"/>
            <a:chOff x="0" y="0"/>
            <a:chExt cx="14671975" cy="1380755"/>
          </a:xfrm>
        </p:grpSpPr>
        <p:sp>
          <p:nvSpPr>
            <p:cNvPr name="Freeform 5" id="5"/>
            <p:cNvSpPr/>
            <p:nvPr/>
          </p:nvSpPr>
          <p:spPr>
            <a:xfrm flipH="false" flipV="false" rot="0">
              <a:off x="0" y="0"/>
              <a:ext cx="14671929" cy="1380744"/>
            </a:xfrm>
            <a:custGeom>
              <a:avLst/>
              <a:gdLst/>
              <a:ahLst/>
              <a:cxnLst/>
              <a:rect r="r" b="b" t="t" l="l"/>
              <a:pathLst>
                <a:path h="1380744" w="14671929">
                  <a:moveTo>
                    <a:pt x="0" y="0"/>
                  </a:moveTo>
                  <a:lnTo>
                    <a:pt x="14671929" y="0"/>
                  </a:lnTo>
                  <a:lnTo>
                    <a:pt x="14671929" y="1380744"/>
                  </a:lnTo>
                  <a:lnTo>
                    <a:pt x="0" y="1380744"/>
                  </a:lnTo>
                  <a:close/>
                </a:path>
              </a:pathLst>
            </a:custGeom>
            <a:solidFill>
              <a:srgbClr val="F79646"/>
            </a:solidFill>
          </p:spPr>
        </p:sp>
      </p:grpSp>
      <p:grpSp>
        <p:nvGrpSpPr>
          <p:cNvPr name="Group 6" id="6"/>
          <p:cNvGrpSpPr/>
          <p:nvPr/>
        </p:nvGrpSpPr>
        <p:grpSpPr>
          <a:xfrm rot="0">
            <a:off x="17630775" y="2476500"/>
            <a:ext cx="47625" cy="6553200"/>
            <a:chOff x="0" y="0"/>
            <a:chExt cx="63500" cy="8737600"/>
          </a:xfrm>
        </p:grpSpPr>
        <p:sp>
          <p:nvSpPr>
            <p:cNvPr name="Freeform 7" id="7"/>
            <p:cNvSpPr/>
            <p:nvPr/>
          </p:nvSpPr>
          <p:spPr>
            <a:xfrm flipH="false" flipV="false" rot="0">
              <a:off x="0" y="0"/>
              <a:ext cx="63500" cy="8737600"/>
            </a:xfrm>
            <a:custGeom>
              <a:avLst/>
              <a:gdLst/>
              <a:ahLst/>
              <a:cxnLst/>
              <a:rect r="r" b="b" t="t" l="l"/>
              <a:pathLst>
                <a:path h="8737600" w="63500">
                  <a:moveTo>
                    <a:pt x="0" y="0"/>
                  </a:moveTo>
                  <a:lnTo>
                    <a:pt x="63500" y="0"/>
                  </a:lnTo>
                  <a:lnTo>
                    <a:pt x="63500" y="8737600"/>
                  </a:lnTo>
                  <a:lnTo>
                    <a:pt x="0" y="8737600"/>
                  </a:lnTo>
                  <a:close/>
                </a:path>
              </a:pathLst>
            </a:custGeom>
            <a:solidFill>
              <a:srgbClr val="5F8368"/>
            </a:solidFill>
          </p:spPr>
        </p:sp>
      </p:grpSp>
      <p:sp>
        <p:nvSpPr>
          <p:cNvPr name="TextBox 8" id="8"/>
          <p:cNvSpPr txBox="true"/>
          <p:nvPr/>
        </p:nvSpPr>
        <p:spPr>
          <a:xfrm rot="0">
            <a:off x="15331425" y="9685000"/>
            <a:ext cx="1950750" cy="273725"/>
          </a:xfrm>
          <a:prstGeom prst="rect">
            <a:avLst/>
          </a:prstGeom>
        </p:spPr>
        <p:txBody>
          <a:bodyPr anchor="t" rtlCol="false" tIns="0" lIns="0" bIns="0" rIns="0">
            <a:spAutoFit/>
          </a:bodyPr>
          <a:lstStyle/>
          <a:p>
            <a:pPr algn="r">
              <a:lnSpc>
                <a:spcPts val="1679"/>
              </a:lnSpc>
            </a:pPr>
            <a:r>
              <a:rPr lang="en-US" sz="1399">
                <a:solidFill>
                  <a:srgbClr val="000000"/>
                </a:solidFill>
                <a:latin typeface="Cambria"/>
              </a:rPr>
              <a:t>6/12</a:t>
            </a:r>
          </a:p>
        </p:txBody>
      </p:sp>
      <p:sp>
        <p:nvSpPr>
          <p:cNvPr name="TextBox 9" id="9"/>
          <p:cNvSpPr txBox="true"/>
          <p:nvPr/>
        </p:nvSpPr>
        <p:spPr>
          <a:xfrm rot="0">
            <a:off x="5671076" y="1372623"/>
            <a:ext cx="6058793" cy="561975"/>
          </a:xfrm>
          <a:prstGeom prst="rect">
            <a:avLst/>
          </a:prstGeom>
        </p:spPr>
        <p:txBody>
          <a:bodyPr anchor="t" rtlCol="false" tIns="0" lIns="0" bIns="0" rIns="0">
            <a:spAutoFit/>
          </a:bodyPr>
          <a:lstStyle/>
          <a:p>
            <a:pPr algn="ctr">
              <a:lnSpc>
                <a:spcPts val="4439"/>
              </a:lnSpc>
              <a:spcBef>
                <a:spcPct val="0"/>
              </a:spcBef>
            </a:pPr>
            <a:r>
              <a:rPr lang="en-US" sz="3699">
                <a:solidFill>
                  <a:srgbClr val="000000"/>
                </a:solidFill>
                <a:latin typeface="Cambria"/>
              </a:rPr>
              <a:t>Light travels in a straight line..</a:t>
            </a:r>
          </a:p>
        </p:txBody>
      </p:sp>
      <p:pic>
        <p:nvPicPr>
          <p:cNvPr name="Picture 10" id="10"/>
          <p:cNvPicPr>
            <a:picLocks noChangeAspect="true"/>
          </p:cNvPicPr>
          <p:nvPr>
            <a:videoFile r:link="rId6"/>
          </p:nvPr>
        </p:nvPicPr>
        <p:blipFill>
          <a:blip r:embed="rId5"/>
          <a:stretch>
            <a:fillRect/>
          </a:stretch>
        </p:blipFill>
        <p:spPr>
          <a:xfrm rot="0">
            <a:off x="5029200" y="3278442"/>
            <a:ext cx="8229600" cy="4629149"/>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851544" y="354999"/>
            <a:ext cx="2148469" cy="1298612"/>
          </a:xfrm>
          <a:custGeom>
            <a:avLst/>
            <a:gdLst/>
            <a:ahLst/>
            <a:cxnLst/>
            <a:rect r="r" b="b" t="t" l="l"/>
            <a:pathLst>
              <a:path h="1298612" w="2148469">
                <a:moveTo>
                  <a:pt x="0" y="0"/>
                </a:moveTo>
                <a:lnTo>
                  <a:pt x="2148469" y="0"/>
                </a:lnTo>
                <a:lnTo>
                  <a:pt x="2148469" y="1298612"/>
                </a:lnTo>
                <a:lnTo>
                  <a:pt x="0" y="1298612"/>
                </a:lnTo>
                <a:lnTo>
                  <a:pt x="0" y="0"/>
                </a:lnTo>
                <a:close/>
              </a:path>
            </a:pathLst>
          </a:custGeom>
          <a:blipFill>
            <a:blip r:embed="rId3"/>
            <a:stretch>
              <a:fillRect l="0" t="0" r="0" b="-23"/>
            </a:stretch>
          </a:blipFill>
        </p:spPr>
      </p:sp>
      <p:sp>
        <p:nvSpPr>
          <p:cNvPr name="Freeform 3" id="3"/>
          <p:cNvSpPr/>
          <p:nvPr/>
        </p:nvSpPr>
        <p:spPr>
          <a:xfrm flipH="false" flipV="false" rot="0">
            <a:off x="241298" y="223009"/>
            <a:ext cx="1308102" cy="1370891"/>
          </a:xfrm>
          <a:custGeom>
            <a:avLst/>
            <a:gdLst/>
            <a:ahLst/>
            <a:cxnLst/>
            <a:rect r="r" b="b" t="t" l="l"/>
            <a:pathLst>
              <a:path h="1370891" w="1308102">
                <a:moveTo>
                  <a:pt x="0" y="0"/>
                </a:moveTo>
                <a:lnTo>
                  <a:pt x="1308102" y="0"/>
                </a:lnTo>
                <a:lnTo>
                  <a:pt x="1308102" y="1370891"/>
                </a:lnTo>
                <a:lnTo>
                  <a:pt x="0" y="1370891"/>
                </a:lnTo>
                <a:lnTo>
                  <a:pt x="0" y="0"/>
                </a:lnTo>
                <a:close/>
              </a:path>
            </a:pathLst>
          </a:custGeom>
          <a:blipFill>
            <a:blip r:embed="rId4"/>
            <a:stretch>
              <a:fillRect l="0" t="0" r="0" b="0"/>
            </a:stretch>
          </a:blipFill>
        </p:spPr>
      </p:sp>
      <p:grpSp>
        <p:nvGrpSpPr>
          <p:cNvPr name="Group 4" id="4"/>
          <p:cNvGrpSpPr/>
          <p:nvPr/>
        </p:nvGrpSpPr>
        <p:grpSpPr>
          <a:xfrm rot="0">
            <a:off x="0" y="9258300"/>
            <a:ext cx="10983468" cy="1035566"/>
            <a:chOff x="0" y="0"/>
            <a:chExt cx="14644624" cy="1380755"/>
          </a:xfrm>
        </p:grpSpPr>
        <p:sp>
          <p:nvSpPr>
            <p:cNvPr name="Freeform 5" id="5"/>
            <p:cNvSpPr/>
            <p:nvPr/>
          </p:nvSpPr>
          <p:spPr>
            <a:xfrm flipH="false" flipV="false" rot="0">
              <a:off x="0" y="0"/>
              <a:ext cx="14644624" cy="1380744"/>
            </a:xfrm>
            <a:custGeom>
              <a:avLst/>
              <a:gdLst/>
              <a:ahLst/>
              <a:cxnLst/>
              <a:rect r="r" b="b" t="t" l="l"/>
              <a:pathLst>
                <a:path h="1380744" w="14644624">
                  <a:moveTo>
                    <a:pt x="0" y="0"/>
                  </a:moveTo>
                  <a:lnTo>
                    <a:pt x="14644624" y="0"/>
                  </a:lnTo>
                  <a:lnTo>
                    <a:pt x="14644624" y="1380744"/>
                  </a:lnTo>
                  <a:lnTo>
                    <a:pt x="0" y="1380744"/>
                  </a:lnTo>
                  <a:close/>
                </a:path>
              </a:pathLst>
            </a:custGeom>
            <a:solidFill>
              <a:srgbClr val="F79646"/>
            </a:solidFill>
          </p:spPr>
        </p:sp>
      </p:grpSp>
      <p:grpSp>
        <p:nvGrpSpPr>
          <p:cNvPr name="Group 6" id="6"/>
          <p:cNvGrpSpPr/>
          <p:nvPr/>
        </p:nvGrpSpPr>
        <p:grpSpPr>
          <a:xfrm rot="0">
            <a:off x="17128350" y="1936063"/>
            <a:ext cx="66600" cy="7162800"/>
            <a:chOff x="0" y="0"/>
            <a:chExt cx="88800" cy="9550400"/>
          </a:xfrm>
        </p:grpSpPr>
        <p:sp>
          <p:nvSpPr>
            <p:cNvPr name="Freeform 7" id="7"/>
            <p:cNvSpPr/>
            <p:nvPr/>
          </p:nvSpPr>
          <p:spPr>
            <a:xfrm flipH="false" flipV="false" rot="0">
              <a:off x="0" y="0"/>
              <a:ext cx="88773" cy="9550400"/>
            </a:xfrm>
            <a:custGeom>
              <a:avLst/>
              <a:gdLst/>
              <a:ahLst/>
              <a:cxnLst/>
              <a:rect r="r" b="b" t="t" l="l"/>
              <a:pathLst>
                <a:path h="9550400" w="88773">
                  <a:moveTo>
                    <a:pt x="88773" y="0"/>
                  </a:moveTo>
                  <a:lnTo>
                    <a:pt x="0" y="0"/>
                  </a:lnTo>
                  <a:lnTo>
                    <a:pt x="0" y="9550400"/>
                  </a:lnTo>
                  <a:lnTo>
                    <a:pt x="88773" y="9550400"/>
                  </a:lnTo>
                  <a:close/>
                </a:path>
              </a:pathLst>
            </a:custGeom>
            <a:solidFill>
              <a:srgbClr val="5F8368"/>
            </a:solidFill>
          </p:spPr>
        </p:sp>
      </p:grpSp>
      <p:sp>
        <p:nvSpPr>
          <p:cNvPr name="Freeform 8" id="8"/>
          <p:cNvSpPr/>
          <p:nvPr/>
        </p:nvSpPr>
        <p:spPr>
          <a:xfrm flipH="false" flipV="false" rot="0">
            <a:off x="1289125" y="2204310"/>
            <a:ext cx="7926877" cy="3170751"/>
          </a:xfrm>
          <a:custGeom>
            <a:avLst/>
            <a:gdLst/>
            <a:ahLst/>
            <a:cxnLst/>
            <a:rect r="r" b="b" t="t" l="l"/>
            <a:pathLst>
              <a:path h="3170751" w="7926877">
                <a:moveTo>
                  <a:pt x="0" y="0"/>
                </a:moveTo>
                <a:lnTo>
                  <a:pt x="7926877" y="0"/>
                </a:lnTo>
                <a:lnTo>
                  <a:pt x="7926877" y="3170751"/>
                </a:lnTo>
                <a:lnTo>
                  <a:pt x="0" y="3170751"/>
                </a:lnTo>
                <a:lnTo>
                  <a:pt x="0" y="0"/>
                </a:lnTo>
                <a:close/>
              </a:path>
            </a:pathLst>
          </a:custGeom>
          <a:blipFill>
            <a:blip r:embed="rId5"/>
            <a:stretch>
              <a:fillRect l="0" t="0" r="0" b="0"/>
            </a:stretch>
          </a:blipFill>
        </p:spPr>
      </p:sp>
      <p:sp>
        <p:nvSpPr>
          <p:cNvPr name="Freeform 9" id="9"/>
          <p:cNvSpPr/>
          <p:nvPr/>
        </p:nvSpPr>
        <p:spPr>
          <a:xfrm flipH="false" flipV="false" rot="0">
            <a:off x="895349" y="5517463"/>
            <a:ext cx="9029311" cy="2632161"/>
          </a:xfrm>
          <a:custGeom>
            <a:avLst/>
            <a:gdLst/>
            <a:ahLst/>
            <a:cxnLst/>
            <a:rect r="r" b="b" t="t" l="l"/>
            <a:pathLst>
              <a:path h="2632161" w="9029311">
                <a:moveTo>
                  <a:pt x="0" y="0"/>
                </a:moveTo>
                <a:lnTo>
                  <a:pt x="9029311" y="0"/>
                </a:lnTo>
                <a:lnTo>
                  <a:pt x="9029311" y="2632161"/>
                </a:lnTo>
                <a:lnTo>
                  <a:pt x="0" y="2632161"/>
                </a:lnTo>
                <a:lnTo>
                  <a:pt x="0" y="0"/>
                </a:lnTo>
                <a:close/>
              </a:path>
            </a:pathLst>
          </a:custGeom>
          <a:blipFill>
            <a:blip r:embed="rId6"/>
            <a:stretch>
              <a:fillRect l="0" t="0" r="0" b="0"/>
            </a:stretch>
          </a:blipFill>
        </p:spPr>
      </p:sp>
      <p:sp>
        <p:nvSpPr>
          <p:cNvPr name="TextBox 10" id="10"/>
          <p:cNvSpPr txBox="true"/>
          <p:nvPr/>
        </p:nvSpPr>
        <p:spPr>
          <a:xfrm rot="0">
            <a:off x="15331425" y="9685000"/>
            <a:ext cx="1950750" cy="273725"/>
          </a:xfrm>
          <a:prstGeom prst="rect">
            <a:avLst/>
          </a:prstGeom>
        </p:spPr>
        <p:txBody>
          <a:bodyPr anchor="t" rtlCol="false" tIns="0" lIns="0" bIns="0" rIns="0">
            <a:spAutoFit/>
          </a:bodyPr>
          <a:lstStyle/>
          <a:p>
            <a:pPr algn="r">
              <a:lnSpc>
                <a:spcPts val="1679"/>
              </a:lnSpc>
            </a:pPr>
            <a:r>
              <a:rPr lang="en-US" sz="1399">
                <a:solidFill>
                  <a:srgbClr val="000000"/>
                </a:solidFill>
                <a:latin typeface="Cambria"/>
              </a:rPr>
              <a:t>7/12</a:t>
            </a:r>
          </a:p>
        </p:txBody>
      </p:sp>
      <p:sp>
        <p:nvSpPr>
          <p:cNvPr name="TextBox 11" id="11"/>
          <p:cNvSpPr txBox="true"/>
          <p:nvPr/>
        </p:nvSpPr>
        <p:spPr>
          <a:xfrm rot="0">
            <a:off x="9654152" y="2194785"/>
            <a:ext cx="7037933" cy="5438775"/>
          </a:xfrm>
          <a:prstGeom prst="rect">
            <a:avLst/>
          </a:prstGeom>
        </p:spPr>
        <p:txBody>
          <a:bodyPr anchor="t" rtlCol="false" tIns="0" lIns="0" bIns="0" rIns="0">
            <a:spAutoFit/>
          </a:bodyPr>
          <a:lstStyle/>
          <a:p>
            <a:pPr algn="ctr" marL="777229" indent="-388614" lvl="1">
              <a:lnSpc>
                <a:spcPts val="4319"/>
              </a:lnSpc>
              <a:spcBef>
                <a:spcPct val="0"/>
              </a:spcBef>
              <a:buFont typeface="Arial"/>
              <a:buChar char="•"/>
            </a:pPr>
            <a:r>
              <a:rPr lang="en-US" sz="3599">
                <a:solidFill>
                  <a:srgbClr val="000000"/>
                </a:solidFill>
                <a:latin typeface="Cambria"/>
              </a:rPr>
              <a:t>Ray is a single narrow light path​</a:t>
            </a:r>
          </a:p>
          <a:p>
            <a:pPr algn="ctr">
              <a:lnSpc>
                <a:spcPts val="4319"/>
              </a:lnSpc>
              <a:spcBef>
                <a:spcPct val="0"/>
              </a:spcBef>
            </a:pPr>
            <a:r>
              <a:rPr lang="en-US" sz="3599">
                <a:solidFill>
                  <a:srgbClr val="000000"/>
                </a:solidFill>
                <a:latin typeface="Cambria"/>
              </a:rPr>
              <a:t>​</a:t>
            </a:r>
          </a:p>
          <a:p>
            <a:pPr algn="ctr">
              <a:lnSpc>
                <a:spcPts val="4319"/>
              </a:lnSpc>
              <a:spcBef>
                <a:spcPct val="0"/>
              </a:spcBef>
            </a:pPr>
            <a:r>
              <a:rPr lang="en-US" sz="3599">
                <a:solidFill>
                  <a:srgbClr val="000000"/>
                </a:solidFill>
                <a:latin typeface="Cambria"/>
              </a:rPr>
              <a:t>​</a:t>
            </a:r>
          </a:p>
          <a:p>
            <a:pPr algn="ctr">
              <a:lnSpc>
                <a:spcPts val="4319"/>
              </a:lnSpc>
              <a:spcBef>
                <a:spcPct val="0"/>
              </a:spcBef>
            </a:pPr>
            <a:r>
              <a:rPr lang="en-US" sz="3599">
                <a:solidFill>
                  <a:srgbClr val="000000"/>
                </a:solidFill>
                <a:latin typeface="Cambria"/>
              </a:rPr>
              <a:t>​</a:t>
            </a:r>
          </a:p>
          <a:p>
            <a:pPr algn="ctr">
              <a:lnSpc>
                <a:spcPts val="4319"/>
              </a:lnSpc>
              <a:spcBef>
                <a:spcPct val="0"/>
              </a:spcBef>
            </a:pPr>
          </a:p>
          <a:p>
            <a:pPr algn="ctr">
              <a:lnSpc>
                <a:spcPts val="4319"/>
              </a:lnSpc>
              <a:spcBef>
                <a:spcPct val="0"/>
              </a:spcBef>
            </a:pPr>
          </a:p>
          <a:p>
            <a:pPr algn="ctr">
              <a:lnSpc>
                <a:spcPts val="4319"/>
              </a:lnSpc>
              <a:spcBef>
                <a:spcPct val="0"/>
              </a:spcBef>
            </a:pPr>
          </a:p>
          <a:p>
            <a:pPr algn="ctr">
              <a:lnSpc>
                <a:spcPts val="4319"/>
              </a:lnSpc>
              <a:spcBef>
                <a:spcPct val="0"/>
              </a:spcBef>
            </a:pPr>
          </a:p>
          <a:p>
            <a:pPr algn="ctr" marL="777229" indent="-388614" lvl="1">
              <a:lnSpc>
                <a:spcPts val="4319"/>
              </a:lnSpc>
              <a:spcBef>
                <a:spcPct val="0"/>
              </a:spcBef>
              <a:buFont typeface="Arial"/>
              <a:buChar char="•"/>
            </a:pPr>
            <a:r>
              <a:rPr lang="en-US" sz="3599">
                <a:solidFill>
                  <a:srgbClr val="000000"/>
                </a:solidFill>
                <a:latin typeface="Cambria"/>
              </a:rPr>
              <a:t>Beam is a many rays together ​</a:t>
            </a:r>
          </a:p>
          <a:p>
            <a:pPr algn="ctr">
              <a:lnSpc>
                <a:spcPts val="4319"/>
              </a:lnSpc>
              <a:spcBef>
                <a:spcPct val="0"/>
              </a:spcBef>
            </a:pPr>
          </a:p>
        </p:txBody>
      </p:sp>
      <p:sp>
        <p:nvSpPr>
          <p:cNvPr name="TextBox 12" id="12"/>
          <p:cNvSpPr txBox="true"/>
          <p:nvPr/>
        </p:nvSpPr>
        <p:spPr>
          <a:xfrm rot="0">
            <a:off x="4704423" y="747713"/>
            <a:ext cx="7037933" cy="552450"/>
          </a:xfrm>
          <a:prstGeom prst="rect">
            <a:avLst/>
          </a:prstGeom>
        </p:spPr>
        <p:txBody>
          <a:bodyPr anchor="t" rtlCol="false" tIns="0" lIns="0" bIns="0" rIns="0">
            <a:spAutoFit/>
          </a:bodyPr>
          <a:lstStyle/>
          <a:p>
            <a:pPr algn="ctr">
              <a:lnSpc>
                <a:spcPts val="4319"/>
              </a:lnSpc>
              <a:spcBef>
                <a:spcPct val="0"/>
              </a:spcBef>
            </a:pPr>
            <a:r>
              <a:rPr lang="en-US" sz="3599">
                <a:solidFill>
                  <a:srgbClr val="000000"/>
                </a:solidFill>
                <a:latin typeface="Cambria"/>
              </a:rPr>
              <a:t>RAYS AND BEAMS​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851544" y="354999"/>
            <a:ext cx="2148469" cy="1298612"/>
          </a:xfrm>
          <a:custGeom>
            <a:avLst/>
            <a:gdLst/>
            <a:ahLst/>
            <a:cxnLst/>
            <a:rect r="r" b="b" t="t" l="l"/>
            <a:pathLst>
              <a:path h="1298612" w="2148469">
                <a:moveTo>
                  <a:pt x="0" y="0"/>
                </a:moveTo>
                <a:lnTo>
                  <a:pt x="2148469" y="0"/>
                </a:lnTo>
                <a:lnTo>
                  <a:pt x="2148469" y="1298612"/>
                </a:lnTo>
                <a:lnTo>
                  <a:pt x="0" y="1298612"/>
                </a:lnTo>
                <a:lnTo>
                  <a:pt x="0" y="0"/>
                </a:lnTo>
                <a:close/>
              </a:path>
            </a:pathLst>
          </a:custGeom>
          <a:blipFill>
            <a:blip r:embed="rId3"/>
            <a:stretch>
              <a:fillRect l="0" t="0" r="0" b="-23"/>
            </a:stretch>
          </a:blipFill>
        </p:spPr>
      </p:sp>
      <p:sp>
        <p:nvSpPr>
          <p:cNvPr name="Freeform 3" id="3"/>
          <p:cNvSpPr/>
          <p:nvPr/>
        </p:nvSpPr>
        <p:spPr>
          <a:xfrm flipH="false" flipV="false" rot="0">
            <a:off x="241298" y="223009"/>
            <a:ext cx="1308102" cy="1370891"/>
          </a:xfrm>
          <a:custGeom>
            <a:avLst/>
            <a:gdLst/>
            <a:ahLst/>
            <a:cxnLst/>
            <a:rect r="r" b="b" t="t" l="l"/>
            <a:pathLst>
              <a:path h="1370891" w="1308102">
                <a:moveTo>
                  <a:pt x="0" y="0"/>
                </a:moveTo>
                <a:lnTo>
                  <a:pt x="1308102" y="0"/>
                </a:lnTo>
                <a:lnTo>
                  <a:pt x="1308102" y="1370891"/>
                </a:lnTo>
                <a:lnTo>
                  <a:pt x="0" y="1370891"/>
                </a:lnTo>
                <a:lnTo>
                  <a:pt x="0" y="0"/>
                </a:lnTo>
                <a:close/>
              </a:path>
            </a:pathLst>
          </a:custGeom>
          <a:blipFill>
            <a:blip r:embed="rId4"/>
            <a:stretch>
              <a:fillRect l="0" t="0" r="0" b="0"/>
            </a:stretch>
          </a:blipFill>
        </p:spPr>
      </p:sp>
      <p:grpSp>
        <p:nvGrpSpPr>
          <p:cNvPr name="Group 4" id="4"/>
          <p:cNvGrpSpPr/>
          <p:nvPr/>
        </p:nvGrpSpPr>
        <p:grpSpPr>
          <a:xfrm rot="0">
            <a:off x="7284019" y="9251434"/>
            <a:ext cx="11003981" cy="1035566"/>
            <a:chOff x="0" y="0"/>
            <a:chExt cx="14671975" cy="1380755"/>
          </a:xfrm>
        </p:grpSpPr>
        <p:sp>
          <p:nvSpPr>
            <p:cNvPr name="Freeform 5" id="5"/>
            <p:cNvSpPr/>
            <p:nvPr/>
          </p:nvSpPr>
          <p:spPr>
            <a:xfrm flipH="false" flipV="false" rot="0">
              <a:off x="0" y="0"/>
              <a:ext cx="14671929" cy="1380744"/>
            </a:xfrm>
            <a:custGeom>
              <a:avLst/>
              <a:gdLst/>
              <a:ahLst/>
              <a:cxnLst/>
              <a:rect r="r" b="b" t="t" l="l"/>
              <a:pathLst>
                <a:path h="1380744" w="14671929">
                  <a:moveTo>
                    <a:pt x="0" y="0"/>
                  </a:moveTo>
                  <a:lnTo>
                    <a:pt x="14671929" y="0"/>
                  </a:lnTo>
                  <a:lnTo>
                    <a:pt x="14671929" y="1380744"/>
                  </a:lnTo>
                  <a:lnTo>
                    <a:pt x="0" y="1380744"/>
                  </a:lnTo>
                  <a:close/>
                </a:path>
              </a:pathLst>
            </a:custGeom>
            <a:solidFill>
              <a:srgbClr val="F79646"/>
            </a:solidFill>
          </p:spPr>
        </p:sp>
      </p:grpSp>
      <p:grpSp>
        <p:nvGrpSpPr>
          <p:cNvPr name="Group 6" id="6"/>
          <p:cNvGrpSpPr/>
          <p:nvPr/>
        </p:nvGrpSpPr>
        <p:grpSpPr>
          <a:xfrm rot="0">
            <a:off x="741448" y="2838450"/>
            <a:ext cx="47700" cy="6420000"/>
            <a:chOff x="0" y="0"/>
            <a:chExt cx="63600" cy="8560000"/>
          </a:xfrm>
        </p:grpSpPr>
        <p:sp>
          <p:nvSpPr>
            <p:cNvPr name="Freeform 7" id="7"/>
            <p:cNvSpPr/>
            <p:nvPr/>
          </p:nvSpPr>
          <p:spPr>
            <a:xfrm flipH="false" flipV="false" rot="0">
              <a:off x="0" y="0"/>
              <a:ext cx="63627" cy="8560054"/>
            </a:xfrm>
            <a:custGeom>
              <a:avLst/>
              <a:gdLst/>
              <a:ahLst/>
              <a:cxnLst/>
              <a:rect r="r" b="b" t="t" l="l"/>
              <a:pathLst>
                <a:path h="8560054" w="63627">
                  <a:moveTo>
                    <a:pt x="0" y="0"/>
                  </a:moveTo>
                  <a:lnTo>
                    <a:pt x="63627" y="0"/>
                  </a:lnTo>
                  <a:lnTo>
                    <a:pt x="63627" y="8560054"/>
                  </a:lnTo>
                  <a:lnTo>
                    <a:pt x="0" y="8560054"/>
                  </a:lnTo>
                  <a:close/>
                </a:path>
              </a:pathLst>
            </a:custGeom>
            <a:solidFill>
              <a:srgbClr val="5F8368"/>
            </a:solidFill>
          </p:spPr>
        </p:sp>
      </p:grpSp>
      <p:sp>
        <p:nvSpPr>
          <p:cNvPr name="Freeform 8" id="8"/>
          <p:cNvSpPr/>
          <p:nvPr/>
        </p:nvSpPr>
        <p:spPr>
          <a:xfrm flipH="false" flipV="false" rot="0">
            <a:off x="2074588" y="2657182"/>
            <a:ext cx="4239162" cy="6594252"/>
          </a:xfrm>
          <a:custGeom>
            <a:avLst/>
            <a:gdLst/>
            <a:ahLst/>
            <a:cxnLst/>
            <a:rect r="r" b="b" t="t" l="l"/>
            <a:pathLst>
              <a:path h="6594252" w="4239162">
                <a:moveTo>
                  <a:pt x="0" y="0"/>
                </a:moveTo>
                <a:lnTo>
                  <a:pt x="4239162" y="0"/>
                </a:lnTo>
                <a:lnTo>
                  <a:pt x="4239162" y="6594252"/>
                </a:lnTo>
                <a:lnTo>
                  <a:pt x="0" y="6594252"/>
                </a:lnTo>
                <a:lnTo>
                  <a:pt x="0" y="0"/>
                </a:lnTo>
                <a:close/>
              </a:path>
            </a:pathLst>
          </a:custGeom>
          <a:blipFill>
            <a:blip r:embed="rId5"/>
            <a:stretch>
              <a:fillRect l="0" t="0" r="0" b="0"/>
            </a:stretch>
          </a:blipFill>
        </p:spPr>
      </p:sp>
      <p:sp>
        <p:nvSpPr>
          <p:cNvPr name="TextBox 9" id="9"/>
          <p:cNvSpPr txBox="true"/>
          <p:nvPr/>
        </p:nvSpPr>
        <p:spPr>
          <a:xfrm rot="0">
            <a:off x="15331425" y="9685000"/>
            <a:ext cx="1950750" cy="273725"/>
          </a:xfrm>
          <a:prstGeom prst="rect">
            <a:avLst/>
          </a:prstGeom>
        </p:spPr>
        <p:txBody>
          <a:bodyPr anchor="t" rtlCol="false" tIns="0" lIns="0" bIns="0" rIns="0">
            <a:spAutoFit/>
          </a:bodyPr>
          <a:lstStyle/>
          <a:p>
            <a:pPr algn="r">
              <a:lnSpc>
                <a:spcPts val="1679"/>
              </a:lnSpc>
            </a:pPr>
            <a:r>
              <a:rPr lang="en-US" sz="1399">
                <a:solidFill>
                  <a:srgbClr val="000000"/>
                </a:solidFill>
                <a:latin typeface="Cambria"/>
              </a:rPr>
              <a:t>8/12</a:t>
            </a:r>
          </a:p>
        </p:txBody>
      </p:sp>
      <p:sp>
        <p:nvSpPr>
          <p:cNvPr name="TextBox 10" id="10"/>
          <p:cNvSpPr txBox="true"/>
          <p:nvPr/>
        </p:nvSpPr>
        <p:spPr>
          <a:xfrm rot="0">
            <a:off x="5182622" y="1322438"/>
            <a:ext cx="7035701" cy="533400"/>
          </a:xfrm>
          <a:prstGeom prst="rect">
            <a:avLst/>
          </a:prstGeom>
        </p:spPr>
        <p:txBody>
          <a:bodyPr anchor="t" rtlCol="false" tIns="0" lIns="0" bIns="0" rIns="0">
            <a:spAutoFit/>
          </a:bodyPr>
          <a:lstStyle/>
          <a:p>
            <a:pPr algn="ctr">
              <a:lnSpc>
                <a:spcPts val="4199"/>
              </a:lnSpc>
              <a:spcBef>
                <a:spcPct val="0"/>
              </a:spcBef>
            </a:pPr>
            <a:r>
              <a:rPr lang="en-US" sz="3499" u="sng">
                <a:solidFill>
                  <a:srgbClr val="000000"/>
                </a:solidFill>
                <a:latin typeface="Cambria"/>
                <a:hlinkClick r:id="rId6" tooltip="https://www.liveworksheets.com/no1567477pl"/>
              </a:rPr>
              <a:t>Transparent, translucent and opaque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851544" y="354999"/>
            <a:ext cx="2148469" cy="1298612"/>
          </a:xfrm>
          <a:custGeom>
            <a:avLst/>
            <a:gdLst/>
            <a:ahLst/>
            <a:cxnLst/>
            <a:rect r="r" b="b" t="t" l="l"/>
            <a:pathLst>
              <a:path h="1298612" w="2148469">
                <a:moveTo>
                  <a:pt x="0" y="0"/>
                </a:moveTo>
                <a:lnTo>
                  <a:pt x="2148469" y="0"/>
                </a:lnTo>
                <a:lnTo>
                  <a:pt x="2148469" y="1298612"/>
                </a:lnTo>
                <a:lnTo>
                  <a:pt x="0" y="1298612"/>
                </a:lnTo>
                <a:lnTo>
                  <a:pt x="0" y="0"/>
                </a:lnTo>
                <a:close/>
              </a:path>
            </a:pathLst>
          </a:custGeom>
          <a:blipFill>
            <a:blip r:embed="rId3"/>
            <a:stretch>
              <a:fillRect l="0" t="0" r="0" b="-23"/>
            </a:stretch>
          </a:blipFill>
        </p:spPr>
      </p:sp>
      <p:sp>
        <p:nvSpPr>
          <p:cNvPr name="Freeform 3" id="3"/>
          <p:cNvSpPr/>
          <p:nvPr/>
        </p:nvSpPr>
        <p:spPr>
          <a:xfrm flipH="false" flipV="false" rot="0">
            <a:off x="241298" y="223009"/>
            <a:ext cx="1308102" cy="1370891"/>
          </a:xfrm>
          <a:custGeom>
            <a:avLst/>
            <a:gdLst/>
            <a:ahLst/>
            <a:cxnLst/>
            <a:rect r="r" b="b" t="t" l="l"/>
            <a:pathLst>
              <a:path h="1370891" w="1308102">
                <a:moveTo>
                  <a:pt x="0" y="0"/>
                </a:moveTo>
                <a:lnTo>
                  <a:pt x="1308102" y="0"/>
                </a:lnTo>
                <a:lnTo>
                  <a:pt x="1308102" y="1370891"/>
                </a:lnTo>
                <a:lnTo>
                  <a:pt x="0" y="1370891"/>
                </a:lnTo>
                <a:lnTo>
                  <a:pt x="0" y="0"/>
                </a:lnTo>
                <a:close/>
              </a:path>
            </a:pathLst>
          </a:custGeom>
          <a:blipFill>
            <a:blip r:embed="rId4"/>
            <a:stretch>
              <a:fillRect l="0" t="0" r="0" b="0"/>
            </a:stretch>
          </a:blipFill>
        </p:spPr>
      </p:sp>
      <p:grpSp>
        <p:nvGrpSpPr>
          <p:cNvPr name="Group 4" id="4"/>
          <p:cNvGrpSpPr/>
          <p:nvPr/>
        </p:nvGrpSpPr>
        <p:grpSpPr>
          <a:xfrm rot="0">
            <a:off x="0" y="9258300"/>
            <a:ext cx="10983468" cy="1035566"/>
            <a:chOff x="0" y="0"/>
            <a:chExt cx="14644624" cy="1380755"/>
          </a:xfrm>
        </p:grpSpPr>
        <p:sp>
          <p:nvSpPr>
            <p:cNvPr name="Freeform 5" id="5"/>
            <p:cNvSpPr/>
            <p:nvPr/>
          </p:nvSpPr>
          <p:spPr>
            <a:xfrm flipH="false" flipV="false" rot="0">
              <a:off x="0" y="0"/>
              <a:ext cx="14644624" cy="1380744"/>
            </a:xfrm>
            <a:custGeom>
              <a:avLst/>
              <a:gdLst/>
              <a:ahLst/>
              <a:cxnLst/>
              <a:rect r="r" b="b" t="t" l="l"/>
              <a:pathLst>
                <a:path h="1380744" w="14644624">
                  <a:moveTo>
                    <a:pt x="0" y="0"/>
                  </a:moveTo>
                  <a:lnTo>
                    <a:pt x="14644624" y="0"/>
                  </a:lnTo>
                  <a:lnTo>
                    <a:pt x="14644624" y="1380744"/>
                  </a:lnTo>
                  <a:lnTo>
                    <a:pt x="0" y="1380744"/>
                  </a:lnTo>
                  <a:close/>
                </a:path>
              </a:pathLst>
            </a:custGeom>
            <a:solidFill>
              <a:srgbClr val="F79646"/>
            </a:solidFill>
          </p:spPr>
        </p:sp>
      </p:grpSp>
      <p:grpSp>
        <p:nvGrpSpPr>
          <p:cNvPr name="Group 6" id="6"/>
          <p:cNvGrpSpPr/>
          <p:nvPr/>
        </p:nvGrpSpPr>
        <p:grpSpPr>
          <a:xfrm rot="0">
            <a:off x="17373598" y="2838450"/>
            <a:ext cx="47700" cy="6420000"/>
            <a:chOff x="0" y="0"/>
            <a:chExt cx="63600" cy="8560000"/>
          </a:xfrm>
        </p:grpSpPr>
        <p:sp>
          <p:nvSpPr>
            <p:cNvPr name="Freeform 7" id="7"/>
            <p:cNvSpPr/>
            <p:nvPr/>
          </p:nvSpPr>
          <p:spPr>
            <a:xfrm flipH="false" flipV="false" rot="0">
              <a:off x="0" y="0"/>
              <a:ext cx="63627" cy="8560054"/>
            </a:xfrm>
            <a:custGeom>
              <a:avLst/>
              <a:gdLst/>
              <a:ahLst/>
              <a:cxnLst/>
              <a:rect r="r" b="b" t="t" l="l"/>
              <a:pathLst>
                <a:path h="8560054" w="63627">
                  <a:moveTo>
                    <a:pt x="0" y="0"/>
                  </a:moveTo>
                  <a:lnTo>
                    <a:pt x="63627" y="0"/>
                  </a:lnTo>
                  <a:lnTo>
                    <a:pt x="63627" y="8560054"/>
                  </a:lnTo>
                  <a:lnTo>
                    <a:pt x="0" y="8560054"/>
                  </a:lnTo>
                  <a:close/>
                </a:path>
              </a:pathLst>
            </a:custGeom>
            <a:solidFill>
              <a:srgbClr val="5F8368"/>
            </a:solidFill>
          </p:spPr>
        </p:sp>
      </p:grpSp>
      <p:sp>
        <p:nvSpPr>
          <p:cNvPr name="TextBox 8" id="8"/>
          <p:cNvSpPr txBox="true"/>
          <p:nvPr/>
        </p:nvSpPr>
        <p:spPr>
          <a:xfrm rot="0">
            <a:off x="15331425" y="9685000"/>
            <a:ext cx="1950750" cy="273725"/>
          </a:xfrm>
          <a:prstGeom prst="rect">
            <a:avLst/>
          </a:prstGeom>
        </p:spPr>
        <p:txBody>
          <a:bodyPr anchor="t" rtlCol="false" tIns="0" lIns="0" bIns="0" rIns="0">
            <a:spAutoFit/>
          </a:bodyPr>
          <a:lstStyle/>
          <a:p>
            <a:pPr algn="r">
              <a:lnSpc>
                <a:spcPts val="1679"/>
              </a:lnSpc>
            </a:pPr>
            <a:r>
              <a:rPr lang="en-US" sz="1399">
                <a:solidFill>
                  <a:srgbClr val="000000"/>
                </a:solidFill>
                <a:latin typeface="Cambria"/>
              </a:rPr>
              <a:t>9/12</a:t>
            </a:r>
          </a:p>
        </p:txBody>
      </p:sp>
      <p:sp>
        <p:nvSpPr>
          <p:cNvPr name="TextBox 9" id="9"/>
          <p:cNvSpPr txBox="true"/>
          <p:nvPr/>
        </p:nvSpPr>
        <p:spPr>
          <a:xfrm rot="0">
            <a:off x="4610141" y="3420710"/>
            <a:ext cx="7927479" cy="2105025"/>
          </a:xfrm>
          <a:prstGeom prst="rect">
            <a:avLst/>
          </a:prstGeom>
        </p:spPr>
        <p:txBody>
          <a:bodyPr anchor="t" rtlCol="false" tIns="0" lIns="0" bIns="0" rIns="0">
            <a:spAutoFit/>
          </a:bodyPr>
          <a:lstStyle/>
          <a:p>
            <a:pPr>
              <a:lnSpc>
                <a:spcPts val="3359"/>
              </a:lnSpc>
            </a:pPr>
            <a:r>
              <a:rPr lang="en-US" sz="2799">
                <a:solidFill>
                  <a:srgbClr val="000000"/>
                </a:solidFill>
                <a:latin typeface="Cambria"/>
              </a:rPr>
              <a:t>1) Traveling time of Sunlight to reach the Earth?​</a:t>
            </a:r>
          </a:p>
          <a:p>
            <a:pPr algn="ctr">
              <a:lnSpc>
                <a:spcPts val="3359"/>
              </a:lnSpc>
              <a:spcBef>
                <a:spcPct val="0"/>
              </a:spcBef>
            </a:pPr>
            <a:r>
              <a:rPr lang="en-US" sz="2799">
                <a:solidFill>
                  <a:srgbClr val="000000"/>
                </a:solidFill>
                <a:latin typeface="Cambria"/>
              </a:rPr>
              <a:t>2) </a:t>
            </a:r>
            <a:r>
              <a:rPr lang="en-US" sz="2799">
                <a:solidFill>
                  <a:srgbClr val="000000"/>
                </a:solidFill>
                <a:latin typeface="Cambria"/>
              </a:rPr>
              <a:t>Differentiate luminous and non-l</a:t>
            </a:r>
            <a:r>
              <a:rPr lang="en-US" sz="2799">
                <a:solidFill>
                  <a:srgbClr val="000000"/>
                </a:solidFill>
                <a:latin typeface="Cambria"/>
              </a:rPr>
              <a:t>uminous objects.​</a:t>
            </a:r>
          </a:p>
          <a:p>
            <a:pPr>
              <a:lnSpc>
                <a:spcPts val="3359"/>
              </a:lnSpc>
              <a:spcBef>
                <a:spcPct val="0"/>
              </a:spcBef>
            </a:pPr>
            <a:r>
              <a:rPr lang="en-US" sz="2799">
                <a:solidFill>
                  <a:srgbClr val="000000"/>
                </a:solidFill>
                <a:latin typeface="Cambria"/>
              </a:rPr>
              <a:t>3) </a:t>
            </a:r>
            <a:r>
              <a:rPr lang="en-US" sz="2799">
                <a:solidFill>
                  <a:srgbClr val="000000"/>
                </a:solidFill>
                <a:latin typeface="Cambria"/>
              </a:rPr>
              <a:t>What is rectilinear propagation of light?​</a:t>
            </a:r>
          </a:p>
          <a:p>
            <a:pPr>
              <a:lnSpc>
                <a:spcPts val="3359"/>
              </a:lnSpc>
              <a:spcBef>
                <a:spcPct val="0"/>
              </a:spcBef>
            </a:pPr>
            <a:r>
              <a:rPr lang="en-US" sz="2799">
                <a:solidFill>
                  <a:srgbClr val="000000"/>
                </a:solidFill>
                <a:latin typeface="Cambria"/>
              </a:rPr>
              <a:t>4) What is a ray and a beam?</a:t>
            </a:r>
          </a:p>
          <a:p>
            <a:pPr algn="ctr">
              <a:lnSpc>
                <a:spcPts val="3359"/>
              </a:lnSpc>
              <a:spcBef>
                <a:spcPct val="0"/>
              </a:spcBef>
            </a:pPr>
          </a:p>
        </p:txBody>
      </p:sp>
      <p:sp>
        <p:nvSpPr>
          <p:cNvPr name="TextBox 10" id="10"/>
          <p:cNvSpPr txBox="true"/>
          <p:nvPr/>
        </p:nvSpPr>
        <p:spPr>
          <a:xfrm rot="0">
            <a:off x="7083703" y="1644086"/>
            <a:ext cx="2332434" cy="552450"/>
          </a:xfrm>
          <a:prstGeom prst="rect">
            <a:avLst/>
          </a:prstGeom>
        </p:spPr>
        <p:txBody>
          <a:bodyPr anchor="t" rtlCol="false" tIns="0" lIns="0" bIns="0" rIns="0">
            <a:spAutoFit/>
          </a:bodyPr>
          <a:lstStyle/>
          <a:p>
            <a:pPr algn="ctr">
              <a:lnSpc>
                <a:spcPts val="4319"/>
              </a:lnSpc>
              <a:spcBef>
                <a:spcPct val="0"/>
              </a:spcBef>
            </a:pPr>
            <a:r>
              <a:rPr lang="en-US" sz="3599">
                <a:solidFill>
                  <a:srgbClr val="000000"/>
                </a:solidFill>
                <a:latin typeface="Cambria"/>
              </a:rPr>
              <a:t>Questions??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DAFlchMgYLQ</dc:identifier>
  <dcterms:modified xsi:type="dcterms:W3CDTF">2011-08-01T06:04:30Z</dcterms:modified>
  <cp:revision>1</cp:revision>
  <dc:title>Ln 12 gd 6 light,shadow &amp;reflection</dc:title>
</cp:coreProperties>
</file>